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9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A305E-326B-49FA-96F3-7CEA056FA2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376111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A305E-326B-49FA-96F3-7CEA056FA2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14902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A305E-326B-49FA-96F3-7CEA056FA2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237674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A305E-326B-49FA-96F3-7CEA056FA2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383043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A305E-326B-49FA-96F3-7CEA056FA205}"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340122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A305E-326B-49FA-96F3-7CEA056FA205}"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60551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A305E-326B-49FA-96F3-7CEA056FA205}"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208965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A305E-326B-49FA-96F3-7CEA056FA205}"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25155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A305E-326B-49FA-96F3-7CEA056FA205}"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395331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A305E-326B-49FA-96F3-7CEA056FA205}"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364150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A305E-326B-49FA-96F3-7CEA056FA205}"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1BAEF-69B4-4F20-A033-A5F9D8FC2CD3}" type="slidenum">
              <a:rPr lang="en-US" smtClean="0"/>
              <a:t>‹#›</a:t>
            </a:fld>
            <a:endParaRPr lang="en-US"/>
          </a:p>
        </p:txBody>
      </p:sp>
    </p:spTree>
    <p:extLst>
      <p:ext uri="{BB962C8B-B14F-4D97-AF65-F5344CB8AC3E}">
        <p14:creationId xmlns:p14="http://schemas.microsoft.com/office/powerpoint/2010/main" val="241390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A305E-326B-49FA-96F3-7CEA056FA205}" type="datetimeFigureOut">
              <a:rPr lang="en-US" smtClean="0"/>
              <a:t>4/24/2017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1BAEF-69B4-4F20-A033-A5F9D8FC2CD3}" type="slidenum">
              <a:rPr lang="en-US" smtClean="0"/>
              <a:t>‹#›</a:t>
            </a:fld>
            <a:endParaRPr lang="en-US"/>
          </a:p>
        </p:txBody>
      </p:sp>
    </p:spTree>
    <p:extLst>
      <p:ext uri="{BB962C8B-B14F-4D97-AF65-F5344CB8AC3E}">
        <p14:creationId xmlns:p14="http://schemas.microsoft.com/office/powerpoint/2010/main" val="782118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nnarbor.research.va.gov/"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881745" y="3569783"/>
            <a:ext cx="3200399" cy="841520"/>
          </a:xfrm>
          <a:prstGeom prst="rect">
            <a:avLst/>
          </a:prstGeom>
        </p:spPr>
      </p:pic>
      <p:sp>
        <p:nvSpPr>
          <p:cNvPr id="5" name="Rectangle 4"/>
          <p:cNvSpPr/>
          <p:nvPr/>
        </p:nvSpPr>
        <p:spPr>
          <a:xfrm>
            <a:off x="2590799" y="0"/>
            <a:ext cx="3810000" cy="3503612"/>
          </a:xfrm>
          <a:prstGeom prst="rect">
            <a:avLst/>
          </a:prstGeom>
          <a:pattFill prst="pct50">
            <a:fgClr>
              <a:schemeClr val="accent4">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600" b="1" dirty="0">
                <a:solidFill>
                  <a:srgbClr val="17375E"/>
                </a:solidFill>
                <a:effectLst/>
                <a:latin typeface="Verdana"/>
                <a:ea typeface="Calibri"/>
                <a:cs typeface="Kalinga"/>
              </a:rPr>
              <a:t>VAAAHS RESEARCH CELEBRATION</a:t>
            </a:r>
            <a:endParaRPr lang="en-US" sz="1400" dirty="0">
              <a:effectLst/>
              <a:ea typeface="Calibri"/>
              <a:cs typeface="Times New Roman"/>
            </a:endParaRPr>
          </a:p>
          <a:p>
            <a:pPr marL="0" marR="0" algn="ctr">
              <a:lnSpc>
                <a:spcPct val="115000"/>
              </a:lnSpc>
              <a:spcBef>
                <a:spcPts val="0"/>
              </a:spcBef>
              <a:spcAft>
                <a:spcPts val="0"/>
              </a:spcAft>
            </a:pPr>
            <a:r>
              <a:rPr lang="en-US" sz="1400" b="1" dirty="0">
                <a:solidFill>
                  <a:srgbClr val="17375E"/>
                </a:solidFill>
                <a:effectLst/>
                <a:latin typeface="Verdana"/>
                <a:ea typeface="Calibri"/>
                <a:cs typeface="Kalinga"/>
              </a:rPr>
              <a:t>Monday, May 15, 2017</a:t>
            </a:r>
            <a:endParaRPr lang="en-US" sz="1200" dirty="0">
              <a:effectLst/>
              <a:ea typeface="Calibri"/>
              <a:cs typeface="Times New Roman"/>
            </a:endParaRPr>
          </a:p>
          <a:p>
            <a:pPr marL="0" marR="0" algn="ctr">
              <a:lnSpc>
                <a:spcPct val="115000"/>
              </a:lnSpc>
              <a:spcBef>
                <a:spcPts val="0"/>
              </a:spcBef>
              <a:spcAft>
                <a:spcPts val="0"/>
              </a:spcAft>
            </a:pPr>
            <a:r>
              <a:rPr lang="en-US" sz="1400" b="1" dirty="0">
                <a:solidFill>
                  <a:srgbClr val="17375E"/>
                </a:solidFill>
                <a:effectLst/>
                <a:latin typeface="Verdana"/>
                <a:ea typeface="Calibri"/>
                <a:cs typeface="Kalinga"/>
              </a:rPr>
              <a:t>A818</a:t>
            </a:r>
            <a:endParaRPr lang="en-US" sz="1200" dirty="0">
              <a:effectLst/>
              <a:ea typeface="Calibri"/>
              <a:cs typeface="Times New Roman"/>
            </a:endParaRP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1500: Research Week Welcome/Opening </a:t>
            </a:r>
            <a:r>
              <a:rPr lang="en-US" sz="1400" b="1" dirty="0">
                <a:solidFill>
                  <a:srgbClr val="17375E"/>
                </a:solidFill>
                <a:latin typeface="Kalinga"/>
                <a:ea typeface="Calibri"/>
                <a:cs typeface="Times New Roman"/>
              </a:rPr>
              <a:t> </a:t>
            </a:r>
            <a:endParaRPr lang="en-US" sz="1400" b="1" dirty="0" smtClean="0">
              <a:solidFill>
                <a:srgbClr val="17375E"/>
              </a:solidFill>
              <a:latin typeface="Kalinga"/>
              <a:ea typeface="Calibri"/>
              <a:cs typeface="Times New Roman"/>
            </a:endParaRP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 </a:t>
            </a:r>
            <a:r>
              <a:rPr lang="en-US" sz="1400" b="1" dirty="0" smtClean="0">
                <a:solidFill>
                  <a:srgbClr val="17375E"/>
                </a:solidFill>
                <a:effectLst/>
                <a:latin typeface="Kalinga"/>
                <a:ea typeface="Calibri"/>
                <a:cs typeface="Times New Roman"/>
              </a:rPr>
              <a:t>          Remarks </a:t>
            </a:r>
            <a:r>
              <a:rPr lang="en-US" sz="1400" b="1" dirty="0">
                <a:solidFill>
                  <a:srgbClr val="17375E"/>
                </a:solidFill>
                <a:effectLst/>
                <a:latin typeface="Kalinga"/>
                <a:ea typeface="Calibri"/>
                <a:cs typeface="Times New Roman"/>
              </a:rPr>
              <a:t>with the ACOS-R</a:t>
            </a:r>
            <a:endParaRPr lang="en-US" sz="1400" b="1" dirty="0">
              <a:effectLst/>
              <a:ea typeface="Calibri"/>
              <a:cs typeface="Times New Roman"/>
            </a:endParaRP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1520: “Highlight Reel” – VAAAHS </a:t>
            </a:r>
            <a:r>
              <a:rPr lang="en-US" sz="1400" b="1" dirty="0">
                <a:solidFill>
                  <a:srgbClr val="17375E"/>
                </a:solidFill>
                <a:latin typeface="Kalinga"/>
                <a:ea typeface="Calibri"/>
                <a:cs typeface="Times New Roman"/>
              </a:rPr>
              <a:t> </a:t>
            </a:r>
            <a:r>
              <a:rPr lang="en-US" sz="1400" b="1" dirty="0" smtClean="0">
                <a:solidFill>
                  <a:srgbClr val="17375E"/>
                </a:solidFill>
                <a:latin typeface="Kalinga"/>
                <a:ea typeface="Calibri"/>
                <a:cs typeface="Times New Roman"/>
              </a:rPr>
              <a:t> </a:t>
            </a: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 </a:t>
            </a:r>
            <a:r>
              <a:rPr lang="en-US" sz="1400" b="1" dirty="0" smtClean="0">
                <a:solidFill>
                  <a:srgbClr val="17375E"/>
                </a:solidFill>
                <a:effectLst/>
                <a:latin typeface="Kalinga"/>
                <a:ea typeface="Calibri"/>
                <a:cs typeface="Times New Roman"/>
              </a:rPr>
              <a:t>           Research </a:t>
            </a:r>
            <a:r>
              <a:rPr lang="en-US" sz="1400" b="1" dirty="0">
                <a:solidFill>
                  <a:srgbClr val="17375E"/>
                </a:solidFill>
                <a:effectLst/>
                <a:latin typeface="Kalinga"/>
                <a:ea typeface="Calibri"/>
                <a:cs typeface="Times New Roman"/>
              </a:rPr>
              <a:t>at a Glance</a:t>
            </a:r>
            <a:endParaRPr lang="en-US" sz="1400" b="1" dirty="0">
              <a:effectLst/>
              <a:ea typeface="Calibri"/>
              <a:cs typeface="Times New Roman"/>
            </a:endParaRP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1620: Roger J. Grekin Research Award </a:t>
            </a:r>
            <a:r>
              <a:rPr lang="en-US" sz="1400" b="1" dirty="0">
                <a:solidFill>
                  <a:srgbClr val="17375E"/>
                </a:solidFill>
                <a:latin typeface="Kalinga"/>
                <a:ea typeface="Calibri"/>
                <a:cs typeface="Times New Roman"/>
              </a:rPr>
              <a:t> </a:t>
            </a:r>
            <a:r>
              <a:rPr lang="en-US" sz="1400" b="1" dirty="0" smtClean="0">
                <a:solidFill>
                  <a:srgbClr val="17375E"/>
                </a:solidFill>
                <a:latin typeface="Kalinga"/>
                <a:ea typeface="Calibri"/>
                <a:cs typeface="Times New Roman"/>
              </a:rPr>
              <a:t> </a:t>
            </a: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 </a:t>
            </a:r>
            <a:r>
              <a:rPr lang="en-US" sz="1400" b="1" dirty="0" smtClean="0">
                <a:solidFill>
                  <a:srgbClr val="17375E"/>
                </a:solidFill>
                <a:effectLst/>
                <a:latin typeface="Kalinga"/>
                <a:ea typeface="Calibri"/>
                <a:cs typeface="Times New Roman"/>
              </a:rPr>
              <a:t>          Presentation</a:t>
            </a:r>
            <a:endParaRPr lang="en-US" sz="1400" b="1" dirty="0">
              <a:effectLst/>
              <a:ea typeface="Calibri"/>
              <a:cs typeface="Times New Roman"/>
            </a:endParaRP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1630: Reception</a:t>
            </a:r>
            <a:endParaRPr lang="en-US" sz="1400" b="1" dirty="0">
              <a:effectLst/>
              <a:ea typeface="Calibri"/>
              <a:cs typeface="Times New Roman"/>
            </a:endParaRPr>
          </a:p>
          <a:p>
            <a:pPr marL="0" marR="0">
              <a:lnSpc>
                <a:spcPct val="115000"/>
              </a:lnSpc>
              <a:spcBef>
                <a:spcPts val="0"/>
              </a:spcBef>
              <a:spcAft>
                <a:spcPts val="0"/>
              </a:spcAft>
            </a:pPr>
            <a:r>
              <a:rPr lang="en-US" sz="1400" b="1" dirty="0">
                <a:solidFill>
                  <a:srgbClr val="17375E"/>
                </a:solidFill>
                <a:effectLst/>
                <a:latin typeface="Kalinga"/>
                <a:ea typeface="Calibri"/>
                <a:cs typeface="Times New Roman"/>
              </a:rPr>
              <a:t>1700: Program concludes</a:t>
            </a:r>
            <a:endParaRPr lang="en-US" sz="1400" b="1" dirty="0">
              <a:effectLst/>
              <a:ea typeface="Calibri"/>
              <a:cs typeface="Times New Roman"/>
            </a:endParaRPr>
          </a:p>
        </p:txBody>
      </p:sp>
      <p:sp>
        <p:nvSpPr>
          <p:cNvPr id="6" name="Rounded Rectangle 5"/>
          <p:cNvSpPr/>
          <p:nvPr/>
        </p:nvSpPr>
        <p:spPr>
          <a:xfrm>
            <a:off x="76200" y="0"/>
            <a:ext cx="2133599" cy="33735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600" b="1" dirty="0">
                <a:solidFill>
                  <a:schemeClr val="tx1"/>
                </a:solidFill>
                <a:effectLst/>
                <a:ea typeface="Calibri"/>
                <a:cs typeface="Times New Roman"/>
              </a:rPr>
              <a:t>VAAAHS Research 101:  </a:t>
            </a:r>
            <a:r>
              <a:rPr lang="en-US" sz="1200" dirty="0">
                <a:solidFill>
                  <a:schemeClr val="tx1"/>
                </a:solidFill>
                <a:effectLst/>
                <a:ea typeface="Calibri"/>
                <a:cs typeface="Times New Roman"/>
              </a:rPr>
              <a:t>New to VAAAHS Research, or just curious about who we are, how VA research works, or where to start? This 30 minute primer is just for you!  Join us for the overview, and considering staying for the (30 min) AAROW End User </a:t>
            </a:r>
            <a:r>
              <a:rPr lang="en-US" sz="1200" dirty="0" smtClean="0">
                <a:solidFill>
                  <a:schemeClr val="tx1"/>
                </a:solidFill>
                <a:ea typeface="Calibri"/>
                <a:cs typeface="Times New Roman"/>
              </a:rPr>
              <a:t>Demo</a:t>
            </a:r>
            <a:r>
              <a:rPr lang="en-US" sz="1200" dirty="0" smtClean="0">
                <a:solidFill>
                  <a:schemeClr val="tx1"/>
                </a:solidFill>
                <a:effectLst/>
                <a:ea typeface="Calibri"/>
                <a:cs typeface="Times New Roman"/>
              </a:rPr>
              <a:t> </a:t>
            </a:r>
            <a:r>
              <a:rPr lang="en-US" sz="1200" dirty="0">
                <a:solidFill>
                  <a:schemeClr val="tx1"/>
                </a:solidFill>
                <a:effectLst/>
                <a:ea typeface="Calibri"/>
                <a:cs typeface="Times New Roman"/>
              </a:rPr>
              <a:t>that follows.   </a:t>
            </a:r>
            <a:endParaRPr lang="en-US" sz="1100" dirty="0">
              <a:solidFill>
                <a:schemeClr val="tx1"/>
              </a:solidFill>
              <a:effectLst/>
              <a:ea typeface="Calibri"/>
              <a:cs typeface="Times New Roman"/>
            </a:endParaRPr>
          </a:p>
          <a:p>
            <a:pPr marL="0" marR="0" algn="ctr">
              <a:lnSpc>
                <a:spcPct val="115000"/>
              </a:lnSpc>
              <a:spcBef>
                <a:spcPts val="0"/>
              </a:spcBef>
              <a:spcAft>
                <a:spcPts val="0"/>
              </a:spcAft>
            </a:pPr>
            <a:r>
              <a:rPr lang="en-US" sz="1600" b="1" dirty="0">
                <a:solidFill>
                  <a:schemeClr val="tx1"/>
                </a:solidFill>
                <a:effectLst/>
                <a:ea typeface="Calibri"/>
                <a:cs typeface="Times New Roman"/>
              </a:rPr>
              <a:t>Monday, May 15, 9am, A818 </a:t>
            </a:r>
            <a:endParaRPr lang="en-US" sz="1100" dirty="0">
              <a:solidFill>
                <a:schemeClr val="tx1"/>
              </a:solidFill>
              <a:effectLst/>
              <a:ea typeface="Calibri"/>
              <a:cs typeface="Times New Roman"/>
            </a:endParaRPr>
          </a:p>
          <a:p>
            <a:pPr marL="0" marR="0">
              <a:lnSpc>
                <a:spcPct val="115000"/>
              </a:lnSpc>
              <a:spcBef>
                <a:spcPts val="0"/>
              </a:spcBef>
              <a:spcAft>
                <a:spcPts val="0"/>
              </a:spcAft>
            </a:pPr>
            <a:r>
              <a:rPr lang="en-US" sz="1400" dirty="0">
                <a:solidFill>
                  <a:srgbClr val="FFFFFF"/>
                </a:solidFill>
                <a:effectLst/>
                <a:ea typeface="Calibri"/>
                <a:cs typeface="Times New Roman"/>
              </a:rPr>
              <a:t> </a:t>
            </a:r>
            <a:endParaRPr lang="en-US" sz="1100" dirty="0">
              <a:effectLst/>
              <a:ea typeface="Calibri"/>
              <a:cs typeface="Times New Roman"/>
            </a:endParaRPr>
          </a:p>
        </p:txBody>
      </p:sp>
      <p:sp>
        <p:nvSpPr>
          <p:cNvPr id="7" name="Rounded Rectangle 6"/>
          <p:cNvSpPr/>
          <p:nvPr/>
        </p:nvSpPr>
        <p:spPr>
          <a:xfrm>
            <a:off x="72737" y="3503612"/>
            <a:ext cx="2746662" cy="3240088"/>
          </a:xfrm>
          <a:prstGeom prst="roundRec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600" b="1" dirty="0">
                <a:effectLst/>
                <a:latin typeface="Calibri"/>
                <a:ea typeface="Calibri"/>
                <a:cs typeface="Times New Roman"/>
              </a:rPr>
              <a:t>Clinical Research Infrastructure at VAAAHS</a:t>
            </a:r>
            <a:r>
              <a:rPr lang="en-US" sz="1400" b="1" dirty="0">
                <a:effectLst/>
                <a:latin typeface="Calibri"/>
                <a:ea typeface="Calibri"/>
                <a:cs typeface="Times New Roman"/>
              </a:rPr>
              <a:t>:  </a:t>
            </a:r>
            <a:r>
              <a:rPr lang="en-US" sz="1000" dirty="0">
                <a:effectLst/>
                <a:latin typeface="Calibri"/>
                <a:ea typeface="Calibri"/>
                <a:cs typeface="Times New Roman"/>
              </a:rPr>
              <a:t>VA </a:t>
            </a:r>
            <a:r>
              <a:rPr lang="en-US" sz="1100" dirty="0">
                <a:effectLst/>
                <a:latin typeface="Calibri"/>
                <a:ea typeface="Calibri"/>
                <a:cs typeface="Times New Roman"/>
              </a:rPr>
              <a:t>researchers are increasingly collaborating with industry and other entities to bring mission- relevant clinical trials and clinical research to our Veterans. Come learn about what other VA’s are doing, and how VAAAHS is positioning itself to take advantage of the opportunities and enhancing our ability to efficiently conduct clinical research.</a:t>
            </a:r>
            <a:r>
              <a:rPr lang="en-US" sz="1000" dirty="0">
                <a:effectLst/>
                <a:latin typeface="Calibri"/>
                <a:ea typeface="Calibri"/>
                <a:cs typeface="Times New Roman"/>
              </a:rPr>
              <a:t>   </a:t>
            </a:r>
            <a:r>
              <a:rPr lang="en-US" sz="1400" b="1" dirty="0">
                <a:effectLst/>
                <a:latin typeface="Calibri"/>
                <a:ea typeface="Calibri"/>
                <a:cs typeface="Times New Roman"/>
              </a:rPr>
              <a:t>Monday, May 15, 1pm A818 </a:t>
            </a:r>
            <a:r>
              <a:rPr lang="en-US" sz="1400" dirty="0">
                <a:effectLst/>
                <a:latin typeface="Calibri"/>
                <a:ea typeface="Calibri"/>
                <a:cs typeface="Times New Roman"/>
              </a:rPr>
              <a:t>(1.5 hours)</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1000" dirty="0">
                <a:solidFill>
                  <a:srgbClr val="FFFFFF"/>
                </a:solidFill>
                <a:effectLst/>
                <a:latin typeface="Calibri"/>
                <a:ea typeface="Calibri"/>
                <a:cs typeface="Times New Roman"/>
              </a:rPr>
              <a:t> </a:t>
            </a:r>
            <a:endParaRPr lang="en-US" sz="1100" dirty="0">
              <a:effectLst/>
              <a:latin typeface="Calibri"/>
              <a:ea typeface="Calibri"/>
              <a:cs typeface="Times New Roman"/>
            </a:endParaRPr>
          </a:p>
        </p:txBody>
      </p:sp>
      <p:sp>
        <p:nvSpPr>
          <p:cNvPr id="8" name="Text Box 6"/>
          <p:cNvSpPr txBox="1"/>
          <p:nvPr/>
        </p:nvSpPr>
        <p:spPr>
          <a:xfrm>
            <a:off x="2881745" y="4495801"/>
            <a:ext cx="3276600" cy="1143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a:effectLst/>
                <a:latin typeface="Verdana"/>
                <a:ea typeface="Calibri"/>
                <a:cs typeface="Times New Roman"/>
              </a:rPr>
              <a:t>TED Thoughts: </a:t>
            </a:r>
            <a:r>
              <a:rPr lang="en-US" sz="1200" dirty="0">
                <a:effectLst/>
                <a:latin typeface="Verdana"/>
                <a:ea typeface="Calibri"/>
                <a:cs typeface="Times New Roman"/>
              </a:rPr>
              <a:t>Take a break and </a:t>
            </a:r>
            <a:r>
              <a:rPr lang="en-US" sz="1100" dirty="0">
                <a:effectLst/>
                <a:latin typeface="Verdana"/>
                <a:ea typeface="Calibri"/>
                <a:cs typeface="Times New Roman"/>
              </a:rPr>
              <a:t>join us for a research-related TED talk viewing and moderated discussion with VA Clinician Researcher Jeff Curtis, MD.  </a:t>
            </a:r>
            <a:r>
              <a:rPr lang="en-US" sz="1100" b="1" dirty="0">
                <a:effectLst/>
                <a:latin typeface="Verdana"/>
                <a:ea typeface="Calibri"/>
                <a:cs typeface="Times New Roman"/>
              </a:rPr>
              <a:t>Wed., May 17, 2-3pm </a:t>
            </a:r>
            <a:r>
              <a:rPr lang="en-US" sz="1100" dirty="0">
                <a:effectLst/>
                <a:latin typeface="Verdana"/>
                <a:ea typeface="Calibri"/>
                <a:cs typeface="Times New Roman"/>
              </a:rPr>
              <a:t>G19 Conference Room </a:t>
            </a:r>
            <a:endParaRPr lang="en-US" sz="1100" dirty="0">
              <a:effectLst/>
              <a:ea typeface="Calibri"/>
              <a:cs typeface="Times New Roman"/>
            </a:endParaRPr>
          </a:p>
        </p:txBody>
      </p:sp>
      <p:sp>
        <p:nvSpPr>
          <p:cNvPr id="9" name="Oval 8"/>
          <p:cNvSpPr/>
          <p:nvPr/>
        </p:nvSpPr>
        <p:spPr>
          <a:xfrm>
            <a:off x="6418117" y="76201"/>
            <a:ext cx="2725883" cy="25146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600" b="1" dirty="0">
                <a:solidFill>
                  <a:srgbClr val="403152"/>
                </a:solidFill>
                <a:effectLst/>
                <a:ea typeface="Calibri"/>
                <a:cs typeface="Times New Roman"/>
              </a:rPr>
              <a:t>Potluck and Movie</a:t>
            </a:r>
            <a:endParaRPr lang="en-US" sz="1100" dirty="0">
              <a:effectLst/>
              <a:ea typeface="Calibri"/>
              <a:cs typeface="Times New Roman"/>
            </a:endParaRPr>
          </a:p>
          <a:p>
            <a:pPr marL="0" marR="0" algn="ctr">
              <a:lnSpc>
                <a:spcPct val="115000"/>
              </a:lnSpc>
              <a:spcBef>
                <a:spcPts val="0"/>
              </a:spcBef>
              <a:spcAft>
                <a:spcPts val="0"/>
              </a:spcAft>
            </a:pPr>
            <a:r>
              <a:rPr lang="en-US" sz="1400" dirty="0">
                <a:solidFill>
                  <a:srgbClr val="403152"/>
                </a:solidFill>
                <a:effectLst/>
                <a:ea typeface="Calibri"/>
                <a:cs typeface="Times New Roman"/>
              </a:rPr>
              <a:t>May 18, 2017</a:t>
            </a:r>
            <a:endParaRPr lang="en-US" sz="1100" dirty="0">
              <a:effectLst/>
              <a:ea typeface="Calibri"/>
              <a:cs typeface="Times New Roman"/>
            </a:endParaRPr>
          </a:p>
          <a:p>
            <a:pPr marL="0" marR="0" algn="ctr">
              <a:lnSpc>
                <a:spcPct val="115000"/>
              </a:lnSpc>
              <a:spcBef>
                <a:spcPts val="0"/>
              </a:spcBef>
              <a:spcAft>
                <a:spcPts val="0"/>
              </a:spcAft>
            </a:pPr>
            <a:r>
              <a:rPr lang="en-US" sz="1400" dirty="0">
                <a:solidFill>
                  <a:srgbClr val="403152"/>
                </a:solidFill>
                <a:effectLst/>
                <a:ea typeface="Calibri"/>
                <a:cs typeface="Times New Roman"/>
              </a:rPr>
              <a:t>11:30 – 1ish: G19 </a:t>
            </a:r>
            <a:r>
              <a:rPr lang="en-US" sz="1400" dirty="0" err="1">
                <a:solidFill>
                  <a:srgbClr val="403152"/>
                </a:solidFill>
                <a:effectLst/>
                <a:ea typeface="Calibri"/>
                <a:cs typeface="Times New Roman"/>
              </a:rPr>
              <a:t>Conf</a:t>
            </a:r>
            <a:r>
              <a:rPr lang="en-US" sz="1400" dirty="0">
                <a:solidFill>
                  <a:srgbClr val="403152"/>
                </a:solidFill>
                <a:effectLst/>
                <a:ea typeface="Calibri"/>
                <a:cs typeface="Times New Roman"/>
              </a:rPr>
              <a:t> Rm; Bring a dish to pass</a:t>
            </a:r>
            <a:endParaRPr lang="en-US" sz="1100" dirty="0">
              <a:effectLst/>
              <a:ea typeface="Calibri"/>
              <a:cs typeface="Times New Roman"/>
            </a:endParaRPr>
          </a:p>
          <a:p>
            <a:pPr marL="0" marR="0" algn="ctr">
              <a:lnSpc>
                <a:spcPct val="115000"/>
              </a:lnSpc>
              <a:spcBef>
                <a:spcPts val="0"/>
              </a:spcBef>
              <a:spcAft>
                <a:spcPts val="1000"/>
              </a:spcAft>
            </a:pPr>
            <a:r>
              <a:rPr lang="en-US" sz="1600" dirty="0">
                <a:solidFill>
                  <a:srgbClr val="403152"/>
                </a:solidFill>
                <a:effectLst/>
                <a:ea typeface="Calibri"/>
                <a:cs typeface="Times New Roman"/>
              </a:rPr>
              <a:t>“The Way of All Flesh”</a:t>
            </a:r>
            <a:endParaRPr lang="en-US" sz="1100" dirty="0">
              <a:effectLst/>
              <a:ea typeface="Calibri"/>
              <a:cs typeface="Times New Roman"/>
            </a:endParaRPr>
          </a:p>
          <a:p>
            <a:pPr marL="0" marR="0" algn="ctr">
              <a:lnSpc>
                <a:spcPct val="115000"/>
              </a:lnSpc>
              <a:spcBef>
                <a:spcPts val="0"/>
              </a:spcBef>
              <a:spcAft>
                <a:spcPts val="1000"/>
              </a:spcAft>
            </a:pPr>
            <a:endParaRPr lang="en-US" sz="1100" dirty="0">
              <a:effectLst/>
              <a:ea typeface="Calibri"/>
              <a:cs typeface="Times New Roman"/>
            </a:endParaRPr>
          </a:p>
        </p:txBody>
      </p:sp>
      <p:sp>
        <p:nvSpPr>
          <p:cNvPr id="10" name="Text Box 8"/>
          <p:cNvSpPr txBox="1"/>
          <p:nvPr/>
        </p:nvSpPr>
        <p:spPr>
          <a:xfrm>
            <a:off x="6908654" y="1981201"/>
            <a:ext cx="1838325" cy="609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000" dirty="0">
                <a:effectLst/>
                <a:ea typeface="Calibri"/>
                <a:cs typeface="Times New Roman"/>
              </a:rPr>
              <a:t>BBC Documentary on Henrietta </a:t>
            </a:r>
            <a:r>
              <a:rPr lang="en-US" sz="1000" dirty="0" smtClean="0">
                <a:effectLst/>
                <a:ea typeface="Calibri"/>
                <a:cs typeface="Times New Roman"/>
              </a:rPr>
              <a:t>Lacks</a:t>
            </a:r>
          </a:p>
          <a:p>
            <a:pPr marL="0" marR="0" algn="ctr">
              <a:lnSpc>
                <a:spcPct val="115000"/>
              </a:lnSpc>
              <a:spcBef>
                <a:spcPts val="0"/>
              </a:spcBef>
              <a:spcAft>
                <a:spcPts val="1000"/>
              </a:spcAft>
            </a:pPr>
            <a:endParaRPr lang="en-US" sz="1200" dirty="0">
              <a:effectLst/>
              <a:ea typeface="Calibri"/>
              <a:cs typeface="Times New Roman"/>
            </a:endParaRPr>
          </a:p>
        </p:txBody>
      </p:sp>
      <p:sp>
        <p:nvSpPr>
          <p:cNvPr id="11" name="Text Box 8"/>
          <p:cNvSpPr txBox="1"/>
          <p:nvPr/>
        </p:nvSpPr>
        <p:spPr>
          <a:xfrm>
            <a:off x="6523758" y="2670462"/>
            <a:ext cx="2514599" cy="833149"/>
          </a:xfrm>
          <a:prstGeom prst="rect">
            <a:avLst/>
          </a:prstGeom>
          <a:noFill/>
          <a:ln w="6350">
            <a:solidFill>
              <a:srgbClr val="4F81BD">
                <a:shade val="50000"/>
              </a:srgb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400" b="1" u="sng" dirty="0" smtClean="0">
                <a:ea typeface="Calibri"/>
                <a:cs typeface="Times New Roman"/>
              </a:rPr>
              <a:t>MOVIE ENCORE </a:t>
            </a:r>
            <a:r>
              <a:rPr lang="en-US" sz="1400" dirty="0" smtClean="0">
                <a:ea typeface="Calibri"/>
                <a:cs typeface="Times New Roman"/>
              </a:rPr>
              <a:t>w Popcorn at 2 and again at 3pm on May 18 in G19</a:t>
            </a:r>
          </a:p>
          <a:p>
            <a:pPr marL="0" marR="0">
              <a:lnSpc>
                <a:spcPct val="115000"/>
              </a:lnSpc>
              <a:spcBef>
                <a:spcPts val="0"/>
              </a:spcBef>
              <a:spcAft>
                <a:spcPts val="1000"/>
              </a:spcAft>
            </a:pPr>
            <a:endParaRPr lang="en-US" sz="1400" dirty="0" smtClean="0">
              <a:ea typeface="Calibri"/>
              <a:cs typeface="Times New Roman"/>
            </a:endParaRPr>
          </a:p>
          <a:p>
            <a:pPr marL="0" marR="0">
              <a:lnSpc>
                <a:spcPct val="115000"/>
              </a:lnSpc>
              <a:spcBef>
                <a:spcPts val="0"/>
              </a:spcBef>
              <a:spcAft>
                <a:spcPts val="1000"/>
              </a:spcAft>
            </a:pPr>
            <a:endParaRPr lang="en-US" sz="1400" dirty="0">
              <a:effectLst/>
              <a:ea typeface="Calibri"/>
              <a:cs typeface="Times New Roman"/>
            </a:endParaRPr>
          </a:p>
        </p:txBody>
      </p:sp>
      <p:sp>
        <p:nvSpPr>
          <p:cNvPr id="12" name="Text Box 4"/>
          <p:cNvSpPr txBox="1"/>
          <p:nvPr/>
        </p:nvSpPr>
        <p:spPr>
          <a:xfrm>
            <a:off x="6418117" y="3566319"/>
            <a:ext cx="2640158" cy="2902528"/>
          </a:xfrm>
          <a:prstGeom prst="rect">
            <a:avLst/>
          </a:prstGeom>
          <a:no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b="1" dirty="0" smtClean="0">
                <a:ea typeface="Calibri"/>
                <a:cs typeface="Times New Roman"/>
              </a:rPr>
              <a:t>AAROW -  </a:t>
            </a:r>
            <a:r>
              <a:rPr lang="en-US" sz="1400" dirty="0" smtClean="0">
                <a:effectLst/>
                <a:ea typeface="Calibri"/>
                <a:cs typeface="Times New Roman"/>
              </a:rPr>
              <a:t>We </a:t>
            </a:r>
            <a:r>
              <a:rPr lang="en-US" sz="1400" dirty="0">
                <a:effectLst/>
                <a:ea typeface="Calibri"/>
                <a:cs typeface="Times New Roman"/>
              </a:rPr>
              <a:t>will be having </a:t>
            </a:r>
            <a:r>
              <a:rPr lang="en-US" sz="1400" b="1" dirty="0">
                <a:effectLst/>
                <a:ea typeface="Calibri"/>
                <a:cs typeface="Times New Roman"/>
              </a:rPr>
              <a:t>End User Demos </a:t>
            </a:r>
            <a:r>
              <a:rPr lang="en-US" sz="1400" dirty="0">
                <a:effectLst/>
                <a:ea typeface="Calibri"/>
                <a:cs typeface="Times New Roman"/>
              </a:rPr>
              <a:t>and </a:t>
            </a:r>
            <a:r>
              <a:rPr lang="en-US" sz="1400" b="1" dirty="0">
                <a:effectLst/>
                <a:ea typeface="Calibri"/>
                <a:cs typeface="Times New Roman"/>
              </a:rPr>
              <a:t>User Labs </a:t>
            </a:r>
            <a:r>
              <a:rPr lang="en-US" sz="1400" dirty="0">
                <a:effectLst/>
                <a:ea typeface="Calibri"/>
                <a:cs typeface="Times New Roman"/>
              </a:rPr>
              <a:t>through-out Research Week (and beyond)  to support your efforts to learn how to input protocols and interact with the regulatory committees using AAROW. Schedule is published on our website at </a:t>
            </a:r>
            <a:r>
              <a:rPr lang="en-US" sz="1200" u="sng" dirty="0">
                <a:solidFill>
                  <a:srgbClr val="0000FF"/>
                </a:solidFill>
                <a:effectLst/>
                <a:ea typeface="Calibri"/>
                <a:cs typeface="Times New Roman"/>
                <a:hlinkClick r:id="rId3"/>
              </a:rPr>
              <a:t>https://www.annarbor.research.va.gov</a:t>
            </a:r>
            <a:r>
              <a:rPr lang="en-US" sz="1200" u="sng" dirty="0" smtClean="0">
                <a:solidFill>
                  <a:srgbClr val="0000FF"/>
                </a:solidFill>
                <a:effectLst/>
                <a:ea typeface="Calibri"/>
                <a:cs typeface="Times New Roman"/>
                <a:hlinkClick r:id="rId3"/>
              </a:rPr>
              <a:t>/</a:t>
            </a:r>
            <a:endParaRPr lang="en-US" sz="1200" u="sng" dirty="0" smtClean="0">
              <a:solidFill>
                <a:srgbClr val="0000FF"/>
              </a:solidFill>
              <a:effectLst/>
              <a:ea typeface="Calibri"/>
              <a:cs typeface="Times New Roman"/>
            </a:endParaRPr>
          </a:p>
          <a:p>
            <a:pPr marL="0" marR="0">
              <a:lnSpc>
                <a:spcPct val="115000"/>
              </a:lnSpc>
              <a:spcBef>
                <a:spcPts val="0"/>
              </a:spcBef>
              <a:spcAft>
                <a:spcPts val="1000"/>
              </a:spcAft>
            </a:pPr>
            <a:endParaRPr lang="en-US" sz="1100" dirty="0">
              <a:effectLst/>
              <a:ea typeface="Calibri"/>
              <a:cs typeface="Times New Roman"/>
            </a:endParaRPr>
          </a:p>
          <a:p>
            <a:pPr marL="0" marR="0">
              <a:lnSpc>
                <a:spcPct val="115000"/>
              </a:lnSpc>
              <a:spcBef>
                <a:spcPts val="0"/>
              </a:spcBef>
              <a:spcAft>
                <a:spcPts val="1000"/>
              </a:spcAft>
            </a:pPr>
            <a:r>
              <a:rPr lang="en-US" sz="1100" dirty="0">
                <a:effectLst/>
                <a:ea typeface="Calibri"/>
                <a:cs typeface="Times New Roman"/>
              </a:rPr>
              <a:t> </a:t>
            </a:r>
          </a:p>
        </p:txBody>
      </p:sp>
      <p:sp>
        <p:nvSpPr>
          <p:cNvPr id="2" name="TextBox 1"/>
          <p:cNvSpPr txBox="1"/>
          <p:nvPr/>
        </p:nvSpPr>
        <p:spPr>
          <a:xfrm>
            <a:off x="2881745" y="5715000"/>
            <a:ext cx="3366655" cy="1107996"/>
          </a:xfrm>
          <a:prstGeom prst="rect">
            <a:avLst/>
          </a:prstGeom>
          <a:noFill/>
        </p:spPr>
        <p:txBody>
          <a:bodyPr wrap="square" rtlCol="0">
            <a:spAutoFit/>
          </a:bodyPr>
          <a:lstStyle/>
          <a:p>
            <a:r>
              <a:rPr lang="en-US" dirty="0" smtClean="0"/>
              <a:t>Research Week at CCMR! </a:t>
            </a:r>
          </a:p>
          <a:p>
            <a:r>
              <a:rPr lang="en-US" sz="1200" dirty="0" smtClean="0"/>
              <a:t>The Research Service will give a presentation on Tues., May 16, 1-2pm in the South Atrium at NCRC with a brief service update and  AAROW End User Demo. </a:t>
            </a:r>
            <a:endParaRPr lang="en-US" sz="1200" dirty="0"/>
          </a:p>
        </p:txBody>
      </p:sp>
    </p:spTree>
    <p:extLst>
      <p:ext uri="{BB962C8B-B14F-4D97-AF65-F5344CB8AC3E}">
        <p14:creationId xmlns:p14="http://schemas.microsoft.com/office/powerpoint/2010/main" val="134630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355</Words>
  <Application>Microsoft Office PowerPoint</Application>
  <PresentationFormat>On-screen Show (4:3)</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Dept.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Stoermer, Kati M.</dc:creator>
  <cp:lastModifiedBy>Department of Veterans Affairs</cp:lastModifiedBy>
  <cp:revision>5</cp:revision>
  <cp:lastPrinted>2017-04-21T20:38:08Z</cp:lastPrinted>
  <dcterms:created xsi:type="dcterms:W3CDTF">2017-04-20T21:09:31Z</dcterms:created>
  <dcterms:modified xsi:type="dcterms:W3CDTF">2017-04-24T18:08:04Z</dcterms:modified>
</cp:coreProperties>
</file>