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6" r:id="rId6"/>
    <p:sldId id="299" r:id="rId7"/>
    <p:sldId id="271" r:id="rId8"/>
    <p:sldId id="311" r:id="rId9"/>
    <p:sldId id="325" r:id="rId10"/>
    <p:sldId id="274" r:id="rId11"/>
    <p:sldId id="284" r:id="rId12"/>
    <p:sldId id="327" r:id="rId13"/>
    <p:sldId id="315" r:id="rId14"/>
    <p:sldId id="316" r:id="rId15"/>
    <p:sldId id="317" r:id="rId16"/>
    <p:sldId id="318" r:id="rId17"/>
    <p:sldId id="326" r:id="rId18"/>
    <p:sldId id="329" r:id="rId19"/>
    <p:sldId id="319" r:id="rId20"/>
    <p:sldId id="321" r:id="rId21"/>
    <p:sldId id="323" r:id="rId22"/>
    <p:sldId id="324" r:id="rId23"/>
    <p:sldId id="320" r:id="rId24"/>
    <p:sldId id="328" r:id="rId25"/>
    <p:sldId id="302" r:id="rId26"/>
    <p:sldId id="288" r:id="rId27"/>
    <p:sldId id="295" r:id="rId28"/>
    <p:sldId id="312" r:id="rId29"/>
    <p:sldId id="305" r:id="rId30"/>
    <p:sldId id="309" r:id="rId31"/>
    <p:sldId id="307" r:id="rId32"/>
    <p:sldId id="308" r:id="rId33"/>
    <p:sldId id="314" r:id="rId34"/>
    <p:sldId id="313" r:id="rId35"/>
    <p:sldId id="30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598" autoAdjust="0"/>
  </p:normalViewPr>
  <p:slideViewPr>
    <p:cSldViewPr snapToGrid="0">
      <p:cViewPr varScale="1">
        <p:scale>
          <a:sx n="62" d="100"/>
          <a:sy n="62" d="100"/>
        </p:scale>
        <p:origin x="820" y="48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11.med.va.gov\ANN\Services\Services\AD%20(001)\138M&amp;O\8.%20M&amp;O%20SUPERVISOR\Agendas\2.%20Tues%20M&amp;O%20Meetings\20211207%20Tuesday%20M&amp;O%20Mee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M&amp;O Service Requests Per Month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FMS W/Os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Sheet1!$C$3:$C$14</c:f>
              <c:strCache>
                <c:ptCount val="12"/>
                <c:pt idx="0">
                  <c:v>December</c:v>
                </c:pt>
                <c:pt idx="1">
                  <c:v>November</c:v>
                </c:pt>
                <c:pt idx="2">
                  <c:v>October</c:v>
                </c:pt>
                <c:pt idx="3">
                  <c:v>September</c:v>
                </c:pt>
                <c:pt idx="4">
                  <c:v>August</c:v>
                </c:pt>
                <c:pt idx="5">
                  <c:v>July</c:v>
                </c:pt>
                <c:pt idx="6">
                  <c:v>June</c:v>
                </c:pt>
                <c:pt idx="7">
                  <c:v>May</c:v>
                </c:pt>
                <c:pt idx="8">
                  <c:v>April</c:v>
                </c:pt>
                <c:pt idx="9">
                  <c:v>March</c:v>
                </c:pt>
                <c:pt idx="10">
                  <c:v>February</c:v>
                </c:pt>
                <c:pt idx="11">
                  <c:v>January</c:v>
                </c:pt>
              </c:strCache>
            </c:strRef>
          </c:cat>
          <c:val>
            <c:numRef>
              <c:f>Sheet1!$E$3:$E$14</c:f>
              <c:numCache>
                <c:formatCode>General</c:formatCode>
                <c:ptCount val="12"/>
                <c:pt idx="0">
                  <c:v>389</c:v>
                </c:pt>
                <c:pt idx="1">
                  <c:v>821</c:v>
                </c:pt>
                <c:pt idx="2">
                  <c:v>788</c:v>
                </c:pt>
                <c:pt idx="3">
                  <c:v>1023</c:v>
                </c:pt>
                <c:pt idx="4">
                  <c:v>953</c:v>
                </c:pt>
                <c:pt idx="5">
                  <c:v>1158</c:v>
                </c:pt>
                <c:pt idx="6">
                  <c:v>1049</c:v>
                </c:pt>
                <c:pt idx="7">
                  <c:v>888</c:v>
                </c:pt>
                <c:pt idx="8">
                  <c:v>1068</c:v>
                </c:pt>
                <c:pt idx="9">
                  <c:v>1032</c:v>
                </c:pt>
                <c:pt idx="10">
                  <c:v>1025</c:v>
                </c:pt>
                <c:pt idx="11">
                  <c:v>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6-4212-9FFF-7B786178C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653352"/>
        <c:axId val="538649744"/>
      </c:barChart>
      <c:catAx>
        <c:axId val="5386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649744"/>
        <c:crosses val="autoZero"/>
        <c:auto val="1"/>
        <c:lblAlgn val="ctr"/>
        <c:lblOffset val="100"/>
        <c:noMultiLvlLbl val="0"/>
      </c:catAx>
      <c:valAx>
        <c:axId val="5386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6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6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9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9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29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32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6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9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8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2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7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2/1/20XX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Lewis2@v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Hillary.Robertson@va.gov" TargetMode="External"/><Relationship Id="rId4" Type="http://schemas.openxmlformats.org/officeDocument/2006/relationships/hyperlink" Target="mailto:janice.shank@v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057275"/>
            <a:ext cx="5122545" cy="2173288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dirty="0"/>
              <a:t>How to enter a service request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43" y="3751119"/>
            <a:ext cx="4985065" cy="1606163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Hillary Robertson &amp;</a:t>
            </a:r>
          </a:p>
          <a:p>
            <a:r>
              <a:rPr lang="en-US" dirty="0"/>
              <a:t>Joseph (Joe) Franklin</a:t>
            </a:r>
          </a:p>
        </p:txBody>
      </p:sp>
      <p:pic>
        <p:nvPicPr>
          <p:cNvPr id="41" name="Picture Placeholder 40" descr="A large room with glass walls&#10;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936" y="-2"/>
            <a:ext cx="5332064" cy="685800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How To Enter A Service Request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12" name="Picture 11" descr="A picture containing indoor, wall, floor, building&#10;&#10;Description automatically generated">
            <a:extLst>
              <a:ext uri="{FF2B5EF4-FFF2-40B4-BE49-F238E27FC236}">
                <a16:creationId xmlns:a16="http://schemas.microsoft.com/office/drawing/2014/main" id="{B4611482-4597-47F0-9AC8-A770B8A8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36" y="-2"/>
            <a:ext cx="556029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Where do I go to access Maximo?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7F019-98C0-4621-AC32-29A37915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95" y="2341705"/>
            <a:ext cx="5557338" cy="442485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0694BC7-836D-44F7-9383-F6649DBC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829" y="2820340"/>
            <a:ext cx="3391373" cy="17337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66D99B-6BC4-4953-940D-F35562FFDC8D}"/>
              </a:ext>
            </a:extLst>
          </p:cNvPr>
          <p:cNvSpPr/>
          <p:nvPr/>
        </p:nvSpPr>
        <p:spPr>
          <a:xfrm>
            <a:off x="3344779" y="5281863"/>
            <a:ext cx="2081463" cy="1118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B93C9-0A8F-4B21-B301-39EAED219D4F}"/>
              </a:ext>
            </a:extLst>
          </p:cNvPr>
          <p:cNvSpPr/>
          <p:nvPr/>
        </p:nvSpPr>
        <p:spPr>
          <a:xfrm>
            <a:off x="7169947" y="2820340"/>
            <a:ext cx="3391373" cy="17337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3D5973-2666-4F94-AB07-B286232505CB}"/>
              </a:ext>
            </a:extLst>
          </p:cNvPr>
          <p:cNvCxnSpPr/>
          <p:nvPr/>
        </p:nvCxnSpPr>
        <p:spPr>
          <a:xfrm flipV="1">
            <a:off x="5426242" y="4554132"/>
            <a:ext cx="1743705" cy="7277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BD65C0-1DD7-4E44-858F-20B9CE3ECA0E}"/>
              </a:ext>
            </a:extLst>
          </p:cNvPr>
          <p:cNvCxnSpPr>
            <a:cxnSpLocks/>
          </p:cNvCxnSpPr>
          <p:nvPr/>
        </p:nvCxnSpPr>
        <p:spPr>
          <a:xfrm flipV="1">
            <a:off x="5426242" y="2817101"/>
            <a:ext cx="1739764" cy="24829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4D8776-B7CA-43C2-8393-7B51923D7D29}"/>
              </a:ext>
            </a:extLst>
          </p:cNvPr>
          <p:cNvCxnSpPr>
            <a:cxnSpLocks/>
          </p:cNvCxnSpPr>
          <p:nvPr/>
        </p:nvCxnSpPr>
        <p:spPr>
          <a:xfrm flipV="1">
            <a:off x="5442631" y="4554132"/>
            <a:ext cx="5134453" cy="7498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8F4626D-F77E-4E4D-928E-EE7CB25FC6EB}"/>
              </a:ext>
            </a:extLst>
          </p:cNvPr>
          <p:cNvSpPr/>
          <p:nvPr/>
        </p:nvSpPr>
        <p:spPr>
          <a:xfrm>
            <a:off x="7206912" y="3765886"/>
            <a:ext cx="2346157" cy="4331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0263132E-1D06-4959-9E35-7D9B4EC3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4062" y="5315544"/>
            <a:ext cx="4797504" cy="457200"/>
          </a:xfrm>
        </p:spPr>
        <p:txBody>
          <a:bodyPr/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Click here       to access Maximo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A479BA7-5DD6-4646-8257-C18AA4951803}"/>
              </a:ext>
            </a:extLst>
          </p:cNvPr>
          <p:cNvSpPr/>
          <p:nvPr/>
        </p:nvSpPr>
        <p:spPr>
          <a:xfrm rot="16200000">
            <a:off x="8503858" y="5274176"/>
            <a:ext cx="853671" cy="449692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22" y="1044054"/>
            <a:ext cx="10864515" cy="1030360"/>
          </a:xfrm>
        </p:spPr>
        <p:txBody>
          <a:bodyPr>
            <a:normAutofit/>
          </a:bodyPr>
          <a:lstStyle/>
          <a:p>
            <a:r>
              <a:rPr lang="en-US" sz="3000" dirty="0"/>
              <a:t>Ensure you click VA Service User Tab to begin.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62B680-6859-40C6-AFF1-DE71661D7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" b="7601"/>
          <a:stretch/>
        </p:blipFill>
        <p:spPr>
          <a:xfrm>
            <a:off x="1562969" y="2399547"/>
            <a:ext cx="9006234" cy="41993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F8B76ED-A36F-4E79-B22A-6EBB718D5307}"/>
              </a:ext>
            </a:extLst>
          </p:cNvPr>
          <p:cNvSpPr/>
          <p:nvPr/>
        </p:nvSpPr>
        <p:spPr>
          <a:xfrm>
            <a:off x="2087880" y="3026343"/>
            <a:ext cx="1673989" cy="433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Select Create Service Request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D5D174-69D3-4AE4-91D9-C5B8B757D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60" y="2329880"/>
            <a:ext cx="9773152" cy="4349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26AA0D-A9E5-4073-A15C-C06091D1440B}"/>
              </a:ext>
            </a:extLst>
          </p:cNvPr>
          <p:cNvSpPr/>
          <p:nvPr/>
        </p:nvSpPr>
        <p:spPr>
          <a:xfrm>
            <a:off x="842403" y="3573713"/>
            <a:ext cx="1673989" cy="433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Ensure to Enter Asset # or Room 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9B05C2-83B5-46A2-A764-36DE177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1" b="7184"/>
          <a:stretch/>
        </p:blipFill>
        <p:spPr>
          <a:xfrm>
            <a:off x="1258724" y="2254469"/>
            <a:ext cx="9170094" cy="46035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2938A82-E984-447C-AD3A-4F49221A6B17}"/>
              </a:ext>
            </a:extLst>
          </p:cNvPr>
          <p:cNvSpPr/>
          <p:nvPr/>
        </p:nvSpPr>
        <p:spPr>
          <a:xfrm>
            <a:off x="5069840" y="4107331"/>
            <a:ext cx="1673989" cy="433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F1DB2B-DACF-49A1-85C5-E77A781039C5}"/>
              </a:ext>
            </a:extLst>
          </p:cNvPr>
          <p:cNvSpPr/>
          <p:nvPr/>
        </p:nvSpPr>
        <p:spPr>
          <a:xfrm>
            <a:off x="5069840" y="5146039"/>
            <a:ext cx="1673989" cy="433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06F62-E828-40AC-9C90-4C552BD07117}"/>
              </a:ext>
            </a:extLst>
          </p:cNvPr>
          <p:cNvSpPr txBox="1"/>
          <p:nvPr/>
        </p:nvSpPr>
        <p:spPr>
          <a:xfrm>
            <a:off x="9219501" y="3987062"/>
            <a:ext cx="268462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One or the other, not both. Most Service Requests will require a location only.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5D973-C90C-404C-B81D-45A908DF8C60}"/>
              </a:ext>
            </a:extLst>
          </p:cNvPr>
          <p:cNvSpPr txBox="1"/>
          <p:nvPr/>
        </p:nvSpPr>
        <p:spPr>
          <a:xfrm>
            <a:off x="0" y="6228667"/>
            <a:ext cx="1219199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Ensure you are as specific as possible. If you can’t find your exact room number in the drop down; ensure description of room is  listed in the Summary &amp; Details (ex. Hallway outside of room 207A).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1FCE3D-EFDC-4CB1-88BC-F5C6345B3AD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736361" y="4323900"/>
            <a:ext cx="2483140" cy="401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9E5286-8127-4FF8-A0A4-2C187A6F7E5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743829" y="4725726"/>
            <a:ext cx="2475672" cy="649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0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Select Department: FM, EPS or HTM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9B05C2-83B5-46A2-A764-36DE177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1" b="7184"/>
          <a:stretch/>
        </p:blipFill>
        <p:spPr>
          <a:xfrm>
            <a:off x="1258724" y="2254469"/>
            <a:ext cx="9170094" cy="46035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2938A82-E984-447C-AD3A-4F49221A6B17}"/>
              </a:ext>
            </a:extLst>
          </p:cNvPr>
          <p:cNvSpPr/>
          <p:nvPr/>
        </p:nvSpPr>
        <p:spPr>
          <a:xfrm>
            <a:off x="4352925" y="4457700"/>
            <a:ext cx="2362200" cy="477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06F62-E828-40AC-9C90-4C552BD07117}"/>
              </a:ext>
            </a:extLst>
          </p:cNvPr>
          <p:cNvSpPr txBox="1"/>
          <p:nvPr/>
        </p:nvSpPr>
        <p:spPr>
          <a:xfrm>
            <a:off x="8910049" y="4831765"/>
            <a:ext cx="289392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This will pop up,</a:t>
            </a:r>
          </a:p>
          <a:p>
            <a:r>
              <a:rPr lang="en-US" b="1" dirty="0"/>
              <a:t>Select Department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1FCE3D-EFDC-4CB1-88BC-F5C6345B3AD2}"/>
              </a:ext>
            </a:extLst>
          </p:cNvPr>
          <p:cNvCxnSpPr>
            <a:cxnSpLocks/>
          </p:cNvCxnSpPr>
          <p:nvPr/>
        </p:nvCxnSpPr>
        <p:spPr>
          <a:xfrm flipV="1">
            <a:off x="6429375" y="3810000"/>
            <a:ext cx="1461376" cy="886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7B20236-7FFF-4292-BD69-CAD6AB11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68" y="2324988"/>
            <a:ext cx="3147559" cy="230327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E104E00-C8FB-40FF-A296-68A53EB131C3}"/>
              </a:ext>
            </a:extLst>
          </p:cNvPr>
          <p:cNvSpPr/>
          <p:nvPr/>
        </p:nvSpPr>
        <p:spPr>
          <a:xfrm>
            <a:off x="7877176" y="3088223"/>
            <a:ext cx="3627908" cy="91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0E147-9421-491C-99A0-6FC6F4B50E89}"/>
              </a:ext>
            </a:extLst>
          </p:cNvPr>
          <p:cNvSpPr txBox="1"/>
          <p:nvPr/>
        </p:nvSpPr>
        <p:spPr>
          <a:xfrm>
            <a:off x="1834989" y="4936949"/>
            <a:ext cx="268462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Click on magnifying glass next to responsible department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71BABB-A6F8-4129-819F-FAFFC73F3899}"/>
              </a:ext>
            </a:extLst>
          </p:cNvPr>
          <p:cNvSpPr/>
          <p:nvPr/>
        </p:nvSpPr>
        <p:spPr>
          <a:xfrm rot="16200000">
            <a:off x="8185948" y="46923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74" y="952435"/>
            <a:ext cx="10013709" cy="103036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AC07B9-0F5E-44B8-AC46-DF86D2BB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74" y="2302281"/>
            <a:ext cx="9760452" cy="446427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FBE513-5FC0-445B-8B9A-5B5E88564837}"/>
              </a:ext>
            </a:extLst>
          </p:cNvPr>
          <p:cNvSpPr/>
          <p:nvPr/>
        </p:nvSpPr>
        <p:spPr>
          <a:xfrm>
            <a:off x="903713" y="3017454"/>
            <a:ext cx="3996457" cy="554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A0DD2-34A0-4FBD-9440-3B6F8F7B1468}"/>
              </a:ext>
            </a:extLst>
          </p:cNvPr>
          <p:cNvSpPr txBox="1"/>
          <p:nvPr/>
        </p:nvSpPr>
        <p:spPr>
          <a:xfrm>
            <a:off x="5029648" y="2547690"/>
            <a:ext cx="226218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Briefly Describe Issue</a:t>
            </a:r>
          </a:p>
        </p:txBody>
      </p:sp>
    </p:spTree>
    <p:extLst>
      <p:ext uri="{BB962C8B-B14F-4D97-AF65-F5344CB8AC3E}">
        <p14:creationId xmlns:p14="http://schemas.microsoft.com/office/powerpoint/2010/main" val="198349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129" y="935452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/>
              <a:t>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AC07B9-0F5E-44B8-AC46-DF86D2BB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58" y="2393721"/>
            <a:ext cx="9760452" cy="446427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FBE513-5FC0-445B-8B9A-5B5E88564837}"/>
              </a:ext>
            </a:extLst>
          </p:cNvPr>
          <p:cNvSpPr/>
          <p:nvPr/>
        </p:nvSpPr>
        <p:spPr>
          <a:xfrm>
            <a:off x="303486" y="3045842"/>
            <a:ext cx="8154713" cy="25834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5EADA-9B94-4AC7-B15A-EF796673DD50}"/>
              </a:ext>
            </a:extLst>
          </p:cNvPr>
          <p:cNvSpPr txBox="1"/>
          <p:nvPr/>
        </p:nvSpPr>
        <p:spPr>
          <a:xfrm>
            <a:off x="8839035" y="2082088"/>
            <a:ext cx="3049479" cy="15881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spc="1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part of a Service Request. Information entered here, directly affects processing time and issue resolution.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66174-7B6E-45D1-8AA5-919A6665EA47}"/>
              </a:ext>
            </a:extLst>
          </p:cNvPr>
          <p:cNvSpPr txBox="1"/>
          <p:nvPr/>
        </p:nvSpPr>
        <p:spPr>
          <a:xfrm>
            <a:off x="8839035" y="3981848"/>
            <a:ext cx="3049479" cy="13388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spc="1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accurate and detailed information you provide, the better the results will be.   </a:t>
            </a:r>
          </a:p>
        </p:txBody>
      </p:sp>
    </p:spTree>
    <p:extLst>
      <p:ext uri="{BB962C8B-B14F-4D97-AF65-F5344CB8AC3E}">
        <p14:creationId xmlns:p14="http://schemas.microsoft.com/office/powerpoint/2010/main" val="115660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Attach Pictures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B941037-FD4F-44A1-B044-4350F5FB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" y="2857885"/>
            <a:ext cx="11813628" cy="34514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1A7477B-5671-4346-9B02-A02B2334379C}"/>
              </a:ext>
            </a:extLst>
          </p:cNvPr>
          <p:cNvSpPr/>
          <p:nvPr/>
        </p:nvSpPr>
        <p:spPr>
          <a:xfrm>
            <a:off x="9966721" y="4625106"/>
            <a:ext cx="1282859" cy="554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04E12D-5589-4817-8245-4F80D56DF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16" y="2400685"/>
            <a:ext cx="5200917" cy="16891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22CBEE-FFBF-4A92-A58C-25E8093E977A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3267075" y="3490203"/>
            <a:ext cx="6699646" cy="1412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0782DF-6ACA-40D6-A04B-2C168BB707D6}"/>
              </a:ext>
            </a:extLst>
          </p:cNvPr>
          <p:cNvSpPr txBox="1"/>
          <p:nvPr/>
        </p:nvSpPr>
        <p:spPr>
          <a:xfrm>
            <a:off x="4089157" y="6397228"/>
            <a:ext cx="401368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Pictures Say 1000 Words</a:t>
            </a:r>
          </a:p>
        </p:txBody>
      </p:sp>
    </p:spTree>
    <p:extLst>
      <p:ext uri="{BB962C8B-B14F-4D97-AF65-F5344CB8AC3E}">
        <p14:creationId xmlns:p14="http://schemas.microsoft.com/office/powerpoint/2010/main" val="249905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Autofit/>
          </a:bodyPr>
          <a:lstStyle/>
          <a:p>
            <a:r>
              <a:rPr lang="en-US" sz="2400" dirty="0"/>
              <a:t>When is a realistic timeframe I can expect my Service Request to be completed by?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55A6211-9B1A-4630-8AF2-DE7B3929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29" y="2389688"/>
            <a:ext cx="8751629" cy="4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Priority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9B05C2-83B5-46A2-A764-36DE177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1" b="7184"/>
          <a:stretch/>
        </p:blipFill>
        <p:spPr>
          <a:xfrm>
            <a:off x="1258724" y="2254469"/>
            <a:ext cx="9170094" cy="46035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F1DB2B-DACF-49A1-85C5-E77A781039C5}"/>
              </a:ext>
            </a:extLst>
          </p:cNvPr>
          <p:cNvSpPr/>
          <p:nvPr/>
        </p:nvSpPr>
        <p:spPr>
          <a:xfrm>
            <a:off x="4733926" y="5349802"/>
            <a:ext cx="1808300" cy="4807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06F62-E828-40AC-9C90-4C552BD07117}"/>
              </a:ext>
            </a:extLst>
          </p:cNvPr>
          <p:cNvSpPr txBox="1"/>
          <p:nvPr/>
        </p:nvSpPr>
        <p:spPr>
          <a:xfrm>
            <a:off x="8338658" y="5321227"/>
            <a:ext cx="271803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Enter your priority.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5D973-C90C-404C-B81D-45A908DF8C60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*Note: FMS is the final determiner of priority.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9E5286-8127-4FF8-A0A4-2C187A6F7E5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608846" y="5505893"/>
            <a:ext cx="1729812" cy="89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49" y="1160026"/>
            <a:ext cx="6623040" cy="79186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29" name="Picture Placeholder 28" descr="Dashboard Digital Finance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11DDDA7-8520-4807-A220-F8AA841E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How To Enter A Service Request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8F86909-BC22-430F-A046-2C538FCE23CC}"/>
              </a:ext>
            </a:extLst>
          </p:cNvPr>
          <p:cNvSpPr txBox="1">
            <a:spLocks/>
          </p:cNvSpPr>
          <p:nvPr/>
        </p:nvSpPr>
        <p:spPr>
          <a:xfrm>
            <a:off x="944089" y="1951887"/>
            <a:ext cx="6429834" cy="402107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a Service Request?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NOT a Service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Why do I have to use Maximo?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Service Request Categories.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by step how to enter a Service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3FFF60B2-F71F-46D3-9D20-01AF65615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348" y="0"/>
            <a:ext cx="3997652" cy="27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Submit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D7E8EB-6635-41CD-BC96-7A297613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74" y="2302281"/>
            <a:ext cx="9760452" cy="44642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5F7FF6E-9138-4F4A-B62A-8633EB1B0B69}"/>
              </a:ext>
            </a:extLst>
          </p:cNvPr>
          <p:cNvSpPr/>
          <p:nvPr/>
        </p:nvSpPr>
        <p:spPr>
          <a:xfrm>
            <a:off x="6156160" y="5113424"/>
            <a:ext cx="1038726" cy="554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BECB7-A7E1-48EF-8550-DB16250090A9}"/>
              </a:ext>
            </a:extLst>
          </p:cNvPr>
          <p:cNvSpPr txBox="1"/>
          <p:nvPr/>
        </p:nvSpPr>
        <p:spPr>
          <a:xfrm>
            <a:off x="2225842" y="3800829"/>
            <a:ext cx="2940369" cy="143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spc="1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completed all required fields. Click here.  </a:t>
            </a:r>
          </a:p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1800" b="0" i="0" kern="1200" spc="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5B55024-3F46-4C2B-8295-EAF29662FF4A}"/>
              </a:ext>
            </a:extLst>
          </p:cNvPr>
          <p:cNvSpPr/>
          <p:nvPr/>
        </p:nvSpPr>
        <p:spPr>
          <a:xfrm rot="16647923">
            <a:off x="4541185" y="4007973"/>
            <a:ext cx="649705" cy="226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4" y="195914"/>
            <a:ext cx="11160693" cy="935776"/>
          </a:xfrm>
        </p:spPr>
        <p:txBody>
          <a:bodyPr>
            <a:noAutofit/>
          </a:bodyPr>
          <a:lstStyle/>
          <a:p>
            <a:r>
              <a:rPr lang="en-US" dirty="0"/>
              <a:t>My SR got Closed but Nothing Happened?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188D3-E97C-4E64-AEC5-BA2CE083B7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1589" y="1393382"/>
            <a:ext cx="6538357" cy="465155"/>
          </a:xfrm>
        </p:spPr>
        <p:txBody>
          <a:bodyPr>
            <a:noAutofit/>
          </a:bodyPr>
          <a:lstStyle/>
          <a:p>
            <a:r>
              <a:rPr lang="en-US" sz="2200" dirty="0"/>
              <a:t>A few scenarios can lead to this...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FE1B0-9E5F-4C60-B1BF-E3D551ED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6" y="1893684"/>
            <a:ext cx="10674131" cy="162639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all Service Requests can be approved (due to limitations or the scale of the issue)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misunderstanding of how something should function.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Miscommunication within FMS…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5323631-6398-4B27-ACC0-722BBDE79356}"/>
              </a:ext>
            </a:extLst>
          </p:cNvPr>
          <p:cNvSpPr txBox="1">
            <a:spLocks/>
          </p:cNvSpPr>
          <p:nvPr/>
        </p:nvSpPr>
        <p:spPr>
          <a:xfrm>
            <a:off x="272539" y="3366487"/>
            <a:ext cx="9499672" cy="606103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None/>
              <a:defRPr sz="20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What to do if you think your SR was improperly closed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84D697F-4753-417F-9A66-A27ED6A063BF}"/>
              </a:ext>
            </a:extLst>
          </p:cNvPr>
          <p:cNvSpPr txBox="1">
            <a:spLocks/>
          </p:cNvSpPr>
          <p:nvPr/>
        </p:nvSpPr>
        <p:spPr>
          <a:xfrm>
            <a:off x="645927" y="3709983"/>
            <a:ext cx="10900145" cy="703011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 x55489 and we can look into it</a:t>
            </a: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8CFCCFD-7315-41C1-953F-AE6FA3B2ACA2}"/>
              </a:ext>
            </a:extLst>
          </p:cNvPr>
          <p:cNvSpPr txBox="1">
            <a:spLocks/>
          </p:cNvSpPr>
          <p:nvPr/>
        </p:nvSpPr>
        <p:spPr>
          <a:xfrm>
            <a:off x="263014" y="4447160"/>
            <a:ext cx="9499672" cy="606103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None/>
              <a:defRPr sz="20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key to all of this is </a:t>
            </a:r>
            <a:r>
              <a:rPr lang="en-US" sz="2200" u="sng" dirty="0"/>
              <a:t>communication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809DDF-E977-4EF5-8AA1-457C7E15585A}"/>
              </a:ext>
            </a:extLst>
          </p:cNvPr>
          <p:cNvSpPr txBox="1">
            <a:spLocks/>
          </p:cNvSpPr>
          <p:nvPr/>
        </p:nvSpPr>
        <p:spPr>
          <a:xfrm>
            <a:off x="645927" y="4828297"/>
            <a:ext cx="10900145" cy="1095392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need to communicate with the requester</a:t>
            </a:r>
          </a:p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requester needs to communicate with us</a:t>
            </a: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5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EFE67E-60AE-41C6-B6C4-7FC54FE3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/>
          <a:lstStyle/>
          <a:p>
            <a:r>
              <a:rPr lang="en-US" dirty="0"/>
              <a:t>Service Request Process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20231-9711-4B47-A80C-85346582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A2C199-D3E1-4646-B2D1-CC05197CE234}"/>
              </a:ext>
            </a:extLst>
          </p:cNvPr>
          <p:cNvGrpSpPr/>
          <p:nvPr/>
        </p:nvGrpSpPr>
        <p:grpSpPr>
          <a:xfrm>
            <a:off x="1171920" y="160502"/>
            <a:ext cx="11003626" cy="4399466"/>
            <a:chOff x="1250576" y="337478"/>
            <a:chExt cx="11003626" cy="4399466"/>
          </a:xfrm>
        </p:grpSpPr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EEF4CA66-3968-49EE-8865-92002FE2257D}"/>
                </a:ext>
              </a:extLst>
            </p:cNvPr>
            <p:cNvSpPr/>
            <p:nvPr/>
          </p:nvSpPr>
          <p:spPr>
            <a:xfrm>
              <a:off x="4173673" y="2266954"/>
              <a:ext cx="0" cy="787294"/>
            </a:xfrm>
            <a:prstGeom prst="lin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C0290C-8798-43F7-808F-DFCA334ED957}"/>
                </a:ext>
              </a:extLst>
            </p:cNvPr>
            <p:cNvSpPr/>
            <p:nvPr/>
          </p:nvSpPr>
          <p:spPr>
            <a:xfrm>
              <a:off x="1617627" y="2164625"/>
              <a:ext cx="10013709" cy="1657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0CA1270D-910A-4249-89E7-648E01E7D67A}"/>
                </a:ext>
              </a:extLst>
            </p:cNvPr>
            <p:cNvSpPr/>
            <p:nvPr/>
          </p:nvSpPr>
          <p:spPr>
            <a:xfrm flipH="1">
              <a:off x="2053930" y="1112330"/>
              <a:ext cx="3" cy="1114452"/>
            </a:xfrm>
            <a:prstGeom prst="lin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546CEB-7E49-4FC1-802B-EFC2F01380DB}"/>
                </a:ext>
              </a:extLst>
            </p:cNvPr>
            <p:cNvSpPr/>
            <p:nvPr/>
          </p:nvSpPr>
          <p:spPr>
            <a:xfrm>
              <a:off x="1312995" y="529694"/>
              <a:ext cx="1563831" cy="621548"/>
            </a:xfrm>
            <a:custGeom>
              <a:avLst/>
              <a:gdLst>
                <a:gd name="connsiteX0" fmla="*/ 0 w 1901478"/>
                <a:gd name="connsiteY0" fmla="*/ 0 h 621548"/>
                <a:gd name="connsiteX1" fmla="*/ 1901478 w 1901478"/>
                <a:gd name="connsiteY1" fmla="*/ 0 h 621548"/>
                <a:gd name="connsiteX2" fmla="*/ 1901478 w 1901478"/>
                <a:gd name="connsiteY2" fmla="*/ 621548 h 621548"/>
                <a:gd name="connsiteX3" fmla="*/ 0 w 1901478"/>
                <a:gd name="connsiteY3" fmla="*/ 621548 h 621548"/>
                <a:gd name="connsiteX4" fmla="*/ 0 w 1901478"/>
                <a:gd name="connsiteY4" fmla="*/ 0 h 6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478" h="621548">
                  <a:moveTo>
                    <a:pt x="0" y="0"/>
                  </a:moveTo>
                  <a:lnTo>
                    <a:pt x="1901478" y="0"/>
                  </a:lnTo>
                  <a:lnTo>
                    <a:pt x="1901478" y="621548"/>
                  </a:lnTo>
                  <a:lnTo>
                    <a:pt x="0" y="6215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665" tIns="37276" rIns="116665" bIns="3727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100" b="0" i="0" kern="1200" spc="1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issue within your Service.</a:t>
              </a:r>
              <a:endParaRPr lang="en-US" sz="1100" kern="1200" spc="1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5A06AC-3B97-4ACD-969C-EC1CBA7FAB9F}"/>
                </a:ext>
              </a:extLst>
            </p:cNvPr>
            <p:cNvSpPr/>
            <p:nvPr/>
          </p:nvSpPr>
          <p:spPr>
            <a:xfrm>
              <a:off x="1250576" y="2420270"/>
              <a:ext cx="1528974" cy="468233"/>
            </a:xfrm>
            <a:custGeom>
              <a:avLst/>
              <a:gdLst>
                <a:gd name="connsiteX0" fmla="*/ 0 w 2662506"/>
                <a:gd name="connsiteY0" fmla="*/ 0 h 468233"/>
                <a:gd name="connsiteX1" fmla="*/ 2662506 w 2662506"/>
                <a:gd name="connsiteY1" fmla="*/ 0 h 468233"/>
                <a:gd name="connsiteX2" fmla="*/ 2662506 w 2662506"/>
                <a:gd name="connsiteY2" fmla="*/ 468233 h 468233"/>
                <a:gd name="connsiteX3" fmla="*/ 0 w 2662506"/>
                <a:gd name="connsiteY3" fmla="*/ 468233 h 468233"/>
                <a:gd name="connsiteX4" fmla="*/ 0 w 2662506"/>
                <a:gd name="connsiteY4" fmla="*/ 0 h 4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06" h="468233">
                  <a:moveTo>
                    <a:pt x="0" y="0"/>
                  </a:moveTo>
                  <a:lnTo>
                    <a:pt x="2662506" y="0"/>
                  </a:lnTo>
                  <a:lnTo>
                    <a:pt x="2662506" y="468233"/>
                  </a:lnTo>
                  <a:lnTo>
                    <a:pt x="0" y="46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1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800" kern="1200" spc="100" baseline="0" dirty="0">
                  <a:solidFill>
                    <a:schemeClr val="tx1"/>
                  </a:solidFill>
                </a:rPr>
                <a:t>Issue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795666-4E15-443F-948F-98BE9E0B9990}"/>
                </a:ext>
              </a:extLst>
            </p:cNvPr>
            <p:cNvSpPr/>
            <p:nvPr/>
          </p:nvSpPr>
          <p:spPr>
            <a:xfrm>
              <a:off x="2500012" y="2593803"/>
              <a:ext cx="3548643" cy="2143141"/>
            </a:xfrm>
            <a:custGeom>
              <a:avLst/>
              <a:gdLst>
                <a:gd name="connsiteX0" fmla="*/ 0 w 2754515"/>
                <a:gd name="connsiteY0" fmla="*/ 0 h 1284533"/>
                <a:gd name="connsiteX1" fmla="*/ 2754515 w 2754515"/>
                <a:gd name="connsiteY1" fmla="*/ 0 h 1284533"/>
                <a:gd name="connsiteX2" fmla="*/ 2754515 w 2754515"/>
                <a:gd name="connsiteY2" fmla="*/ 1284533 h 1284533"/>
                <a:gd name="connsiteX3" fmla="*/ 0 w 2754515"/>
                <a:gd name="connsiteY3" fmla="*/ 1284533 h 1284533"/>
                <a:gd name="connsiteX4" fmla="*/ 0 w 2754515"/>
                <a:gd name="connsiteY4" fmla="*/ 0 h 128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4515" h="1284533">
                  <a:moveTo>
                    <a:pt x="0" y="0"/>
                  </a:moveTo>
                  <a:lnTo>
                    <a:pt x="2754515" y="0"/>
                  </a:lnTo>
                  <a:lnTo>
                    <a:pt x="2754515" y="1284533"/>
                  </a:lnTo>
                  <a:lnTo>
                    <a:pt x="0" y="12845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416" tIns="77036" rIns="140416" bIns="77036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1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if the issue will be resolved through: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1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100" b="1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Request </a:t>
              </a: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Carpentry, Plumbing, Electric, Electronics, Interior Design, Grounds, BIOMED.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1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“</a:t>
              </a:r>
              <a:r>
                <a:rPr lang="en-US" sz="1100" b="1" spc="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yourIT</a:t>
              </a: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trouble ticket ~ IT related issues/requests, equipment requests, application access, and all phone related issues. 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1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D09070-D7B6-4383-8BA2-8555BC8F6355}"/>
                </a:ext>
              </a:extLst>
            </p:cNvPr>
            <p:cNvSpPr/>
            <p:nvPr/>
          </p:nvSpPr>
          <p:spPr>
            <a:xfrm>
              <a:off x="2939706" y="1634911"/>
              <a:ext cx="2537082" cy="468233"/>
            </a:xfrm>
            <a:custGeom>
              <a:avLst/>
              <a:gdLst>
                <a:gd name="connsiteX0" fmla="*/ 0 w 2662506"/>
                <a:gd name="connsiteY0" fmla="*/ 0 h 468233"/>
                <a:gd name="connsiteX1" fmla="*/ 2662506 w 2662506"/>
                <a:gd name="connsiteY1" fmla="*/ 0 h 468233"/>
                <a:gd name="connsiteX2" fmla="*/ 2662506 w 2662506"/>
                <a:gd name="connsiteY2" fmla="*/ 468233 h 468233"/>
                <a:gd name="connsiteX3" fmla="*/ 0 w 2662506"/>
                <a:gd name="connsiteY3" fmla="*/ 468233 h 468233"/>
                <a:gd name="connsiteX4" fmla="*/ 0 w 2662506"/>
                <a:gd name="connsiteY4" fmla="*/ 0 h 4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06" h="468233">
                  <a:moveTo>
                    <a:pt x="0" y="0"/>
                  </a:moveTo>
                  <a:lnTo>
                    <a:pt x="2662506" y="0"/>
                  </a:lnTo>
                  <a:lnTo>
                    <a:pt x="2662506" y="468233"/>
                  </a:lnTo>
                  <a:lnTo>
                    <a:pt x="0" y="46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1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kern="1200" spc="100" baseline="0" dirty="0">
                  <a:solidFill>
                    <a:schemeClr val="tx1"/>
                  </a:solidFill>
                </a:rPr>
                <a:t>What is the correct way </a:t>
              </a:r>
              <a:r>
                <a:rPr lang="en-US" sz="1600" spc="100" dirty="0">
                  <a:solidFill>
                    <a:schemeClr val="tx1"/>
                  </a:solidFill>
                </a:rPr>
                <a:t>to resolve my issue?</a:t>
              </a:r>
              <a:endParaRPr lang="en-US" sz="1600" kern="1200" spc="1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D875B2B1-E995-432A-A7F4-1C7C29D8F18F}"/>
                </a:ext>
              </a:extLst>
            </p:cNvPr>
            <p:cNvSpPr/>
            <p:nvPr/>
          </p:nvSpPr>
          <p:spPr>
            <a:xfrm flipH="1">
              <a:off x="6634066" y="1421467"/>
              <a:ext cx="3" cy="868485"/>
            </a:xfrm>
            <a:prstGeom prst="lin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9CFC1A-7FCD-402E-AD47-171787BC04DD}"/>
                </a:ext>
              </a:extLst>
            </p:cNvPr>
            <p:cNvSpPr/>
            <p:nvPr/>
          </p:nvSpPr>
          <p:spPr>
            <a:xfrm>
              <a:off x="5638704" y="389675"/>
              <a:ext cx="2049100" cy="1114452"/>
            </a:xfrm>
            <a:custGeom>
              <a:avLst/>
              <a:gdLst>
                <a:gd name="connsiteX0" fmla="*/ 0 w 3039610"/>
                <a:gd name="connsiteY0" fmla="*/ 0 h 1126556"/>
                <a:gd name="connsiteX1" fmla="*/ 3039610 w 3039610"/>
                <a:gd name="connsiteY1" fmla="*/ 0 h 1126556"/>
                <a:gd name="connsiteX2" fmla="*/ 3039610 w 3039610"/>
                <a:gd name="connsiteY2" fmla="*/ 1126556 h 1126556"/>
                <a:gd name="connsiteX3" fmla="*/ 0 w 3039610"/>
                <a:gd name="connsiteY3" fmla="*/ 1126556 h 1126556"/>
                <a:gd name="connsiteX4" fmla="*/ 0 w 3039610"/>
                <a:gd name="connsiteY4" fmla="*/ 0 h 112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10" h="1126556">
                  <a:moveTo>
                    <a:pt x="0" y="0"/>
                  </a:moveTo>
                  <a:lnTo>
                    <a:pt x="3039610" y="0"/>
                  </a:lnTo>
                  <a:lnTo>
                    <a:pt x="3039610" y="1126556"/>
                  </a:lnTo>
                  <a:lnTo>
                    <a:pt x="0" y="1126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48" tIns="67562" rIns="144648" bIns="6756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b="0" i="0" kern="1200" spc="15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issue is truly </a:t>
              </a:r>
              <a:r>
                <a:rPr lang="en-US" sz="1100" spc="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resolvable issue through a Service request</a:t>
              </a:r>
              <a:r>
                <a:rPr lang="en-US" sz="1100" b="0" i="0" kern="1200" spc="15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100" spc="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a  Service Request in Maximo. </a:t>
              </a:r>
              <a:r>
                <a:rPr lang="en-US" sz="1100" b="0" i="0" kern="1200" spc="15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1100" kern="1200" spc="15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EBDC3F-7D75-4F7E-9B32-9BB177F14B72}"/>
                </a:ext>
              </a:extLst>
            </p:cNvPr>
            <p:cNvSpPr/>
            <p:nvPr/>
          </p:nvSpPr>
          <p:spPr>
            <a:xfrm>
              <a:off x="6136207" y="2448465"/>
              <a:ext cx="1155120" cy="468233"/>
            </a:xfrm>
            <a:custGeom>
              <a:avLst/>
              <a:gdLst>
                <a:gd name="connsiteX0" fmla="*/ 0 w 2662506"/>
                <a:gd name="connsiteY0" fmla="*/ 0 h 468233"/>
                <a:gd name="connsiteX1" fmla="*/ 2662506 w 2662506"/>
                <a:gd name="connsiteY1" fmla="*/ 0 h 468233"/>
                <a:gd name="connsiteX2" fmla="*/ 2662506 w 2662506"/>
                <a:gd name="connsiteY2" fmla="*/ 468233 h 468233"/>
                <a:gd name="connsiteX3" fmla="*/ 0 w 2662506"/>
                <a:gd name="connsiteY3" fmla="*/ 468233 h 468233"/>
                <a:gd name="connsiteX4" fmla="*/ 0 w 2662506"/>
                <a:gd name="connsiteY4" fmla="*/ 0 h 4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06" h="468233">
                  <a:moveTo>
                    <a:pt x="0" y="0"/>
                  </a:moveTo>
                  <a:lnTo>
                    <a:pt x="2662506" y="0"/>
                  </a:lnTo>
                  <a:lnTo>
                    <a:pt x="2662506" y="468233"/>
                  </a:lnTo>
                  <a:lnTo>
                    <a:pt x="0" y="46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1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pc="100" dirty="0">
                  <a:solidFill>
                    <a:schemeClr val="tx1"/>
                  </a:solidFill>
                </a:rPr>
                <a:t>Maximo</a:t>
              </a:r>
              <a:endParaRPr lang="en-US" sz="1800" kern="1200" spc="1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A80BBA-5906-4755-A555-72ECC31C67F2}"/>
                </a:ext>
              </a:extLst>
            </p:cNvPr>
            <p:cNvSpPr/>
            <p:nvPr/>
          </p:nvSpPr>
          <p:spPr>
            <a:xfrm>
              <a:off x="6580314" y="2195703"/>
              <a:ext cx="107512" cy="103591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BEA9C2A1-F0BD-4459-AA6E-2B5EC16221C2}"/>
                </a:ext>
              </a:extLst>
            </p:cNvPr>
            <p:cNvSpPr/>
            <p:nvPr/>
          </p:nvSpPr>
          <p:spPr>
            <a:xfrm>
              <a:off x="8579739" y="2266955"/>
              <a:ext cx="0" cy="787294"/>
            </a:xfrm>
            <a:prstGeom prst="lin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DAB04E-2427-4999-A5A0-672A58D33D26}"/>
                </a:ext>
              </a:extLst>
            </p:cNvPr>
            <p:cNvSpPr/>
            <p:nvPr/>
          </p:nvSpPr>
          <p:spPr>
            <a:xfrm>
              <a:off x="7281599" y="2705395"/>
              <a:ext cx="2786531" cy="1734683"/>
            </a:xfrm>
            <a:custGeom>
              <a:avLst/>
              <a:gdLst>
                <a:gd name="connsiteX0" fmla="*/ 0 w 2984726"/>
                <a:gd name="connsiteY0" fmla="*/ 0 h 847345"/>
                <a:gd name="connsiteX1" fmla="*/ 2984726 w 2984726"/>
                <a:gd name="connsiteY1" fmla="*/ 0 h 847345"/>
                <a:gd name="connsiteX2" fmla="*/ 2984726 w 2984726"/>
                <a:gd name="connsiteY2" fmla="*/ 847345 h 847345"/>
                <a:gd name="connsiteX3" fmla="*/ 0 w 2984726"/>
                <a:gd name="connsiteY3" fmla="*/ 847345 h 847345"/>
                <a:gd name="connsiteX4" fmla="*/ 0 w 2984726"/>
                <a:gd name="connsiteY4" fmla="*/ 0 h 84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26" h="847345">
                  <a:moveTo>
                    <a:pt x="0" y="0"/>
                  </a:moveTo>
                  <a:lnTo>
                    <a:pt x="2984726" y="0"/>
                  </a:lnTo>
                  <a:lnTo>
                    <a:pt x="2984726" y="847345"/>
                  </a:lnTo>
                  <a:lnTo>
                    <a:pt x="0" y="8473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48" tIns="50817" rIns="144648" bIns="50817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100" b="0" i="0" kern="1200" spc="1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an asset # </a:t>
              </a: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r>
                <a:rPr lang="en-US" sz="1100" b="0" i="0" kern="1200" spc="1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room # is provided in the mandatory fields. </a:t>
              </a: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 one is required, choose the option most applicable to your specific need/issue. 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100" spc="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long as a room # is provided the asset # will not be required. </a:t>
              </a:r>
              <a:endParaRPr lang="en-US" sz="1100" kern="1200" spc="1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C22A7C-64DD-41E9-81AB-4FB04BF240E8}"/>
                </a:ext>
              </a:extLst>
            </p:cNvPr>
            <p:cNvSpPr/>
            <p:nvPr/>
          </p:nvSpPr>
          <p:spPr>
            <a:xfrm>
              <a:off x="7246658" y="1625950"/>
              <a:ext cx="2662506" cy="468233"/>
            </a:xfrm>
            <a:custGeom>
              <a:avLst/>
              <a:gdLst>
                <a:gd name="connsiteX0" fmla="*/ 0 w 2662506"/>
                <a:gd name="connsiteY0" fmla="*/ 0 h 468233"/>
                <a:gd name="connsiteX1" fmla="*/ 2662506 w 2662506"/>
                <a:gd name="connsiteY1" fmla="*/ 0 h 468233"/>
                <a:gd name="connsiteX2" fmla="*/ 2662506 w 2662506"/>
                <a:gd name="connsiteY2" fmla="*/ 468233 h 468233"/>
                <a:gd name="connsiteX3" fmla="*/ 0 w 2662506"/>
                <a:gd name="connsiteY3" fmla="*/ 468233 h 468233"/>
                <a:gd name="connsiteX4" fmla="*/ 0 w 2662506"/>
                <a:gd name="connsiteY4" fmla="*/ 0 h 4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06" h="468233">
                  <a:moveTo>
                    <a:pt x="0" y="0"/>
                  </a:moveTo>
                  <a:lnTo>
                    <a:pt x="2662506" y="0"/>
                  </a:lnTo>
                  <a:lnTo>
                    <a:pt x="2662506" y="468233"/>
                  </a:lnTo>
                  <a:lnTo>
                    <a:pt x="0" y="46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1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pc="100" dirty="0">
                  <a:solidFill>
                    <a:schemeClr val="tx1"/>
                  </a:solidFill>
                </a:rPr>
                <a:t>Mandatory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800" kern="1200" spc="100" baseline="0" dirty="0">
                  <a:solidFill>
                    <a:schemeClr val="tx1"/>
                  </a:solidFill>
                </a:rPr>
                <a:t>Fields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46D915-D4F0-483D-89B8-071EA24B93FD}"/>
                </a:ext>
              </a:extLst>
            </p:cNvPr>
            <p:cNvSpPr/>
            <p:nvPr/>
          </p:nvSpPr>
          <p:spPr>
            <a:xfrm>
              <a:off x="8536674" y="2195703"/>
              <a:ext cx="105571" cy="103591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95CAA2A2-C234-421C-AED0-79385A92E758}"/>
                </a:ext>
              </a:extLst>
            </p:cNvPr>
            <p:cNvSpPr/>
            <p:nvPr/>
          </p:nvSpPr>
          <p:spPr>
            <a:xfrm>
              <a:off x="10794052" y="1528656"/>
              <a:ext cx="3" cy="738327"/>
            </a:xfrm>
            <a:prstGeom prst="lin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dash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308A82-83E9-4451-B194-EEDF9A1E5D45}"/>
                </a:ext>
              </a:extLst>
            </p:cNvPr>
            <p:cNvSpPr/>
            <p:nvPr/>
          </p:nvSpPr>
          <p:spPr>
            <a:xfrm>
              <a:off x="9447498" y="337478"/>
              <a:ext cx="2662506" cy="1432180"/>
            </a:xfrm>
            <a:custGeom>
              <a:avLst/>
              <a:gdLst>
                <a:gd name="connsiteX0" fmla="*/ 0 w 2764645"/>
                <a:gd name="connsiteY0" fmla="*/ 0 h 1284584"/>
                <a:gd name="connsiteX1" fmla="*/ 2764645 w 2764645"/>
                <a:gd name="connsiteY1" fmla="*/ 0 h 1284584"/>
                <a:gd name="connsiteX2" fmla="*/ 2764645 w 2764645"/>
                <a:gd name="connsiteY2" fmla="*/ 1284584 h 1284584"/>
                <a:gd name="connsiteX3" fmla="*/ 0 w 2764645"/>
                <a:gd name="connsiteY3" fmla="*/ 1284584 h 1284584"/>
                <a:gd name="connsiteX4" fmla="*/ 0 w 2764645"/>
                <a:gd name="connsiteY4" fmla="*/ 0 h 12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645" h="1284584">
                  <a:moveTo>
                    <a:pt x="0" y="0"/>
                  </a:moveTo>
                  <a:lnTo>
                    <a:pt x="2764645" y="0"/>
                  </a:lnTo>
                  <a:lnTo>
                    <a:pt x="2764645" y="1284584"/>
                  </a:lnTo>
                  <a:lnTo>
                    <a:pt x="0" y="1284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674" tIns="77036" rIns="140674" bIns="77036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100" b="0" i="0" kern="1200" spc="1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important part of a Service Request.  Information entered here; directly affects processing time and issue resolution. 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100" b="0" i="0" kern="1200" spc="1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more accurate and detailed information you provide, the better the results will be for your service. Once this is complete submit request. </a:t>
              </a:r>
              <a:endParaRPr lang="en-US" sz="1100" kern="1200" spc="1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2721A5-F362-4ECF-A891-8211E4667205}"/>
                </a:ext>
              </a:extLst>
            </p:cNvPr>
            <p:cNvSpPr/>
            <p:nvPr/>
          </p:nvSpPr>
          <p:spPr>
            <a:xfrm>
              <a:off x="9591696" y="2448356"/>
              <a:ext cx="2662506" cy="468233"/>
            </a:xfrm>
            <a:custGeom>
              <a:avLst/>
              <a:gdLst>
                <a:gd name="connsiteX0" fmla="*/ 0 w 2662506"/>
                <a:gd name="connsiteY0" fmla="*/ 0 h 468233"/>
                <a:gd name="connsiteX1" fmla="*/ 2662506 w 2662506"/>
                <a:gd name="connsiteY1" fmla="*/ 0 h 468233"/>
                <a:gd name="connsiteX2" fmla="*/ 2662506 w 2662506"/>
                <a:gd name="connsiteY2" fmla="*/ 468233 h 468233"/>
                <a:gd name="connsiteX3" fmla="*/ 0 w 2662506"/>
                <a:gd name="connsiteY3" fmla="*/ 468233 h 468233"/>
                <a:gd name="connsiteX4" fmla="*/ 0 w 2662506"/>
                <a:gd name="connsiteY4" fmla="*/ 0 h 4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06" h="468233">
                  <a:moveTo>
                    <a:pt x="0" y="0"/>
                  </a:moveTo>
                  <a:lnTo>
                    <a:pt x="2662506" y="0"/>
                  </a:lnTo>
                  <a:lnTo>
                    <a:pt x="2662506" y="468233"/>
                  </a:lnTo>
                  <a:lnTo>
                    <a:pt x="0" y="46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1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pc="100" dirty="0">
                  <a:solidFill>
                    <a:schemeClr val="tx1"/>
                  </a:solidFill>
                </a:rPr>
                <a:t>Summary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pc="100" dirty="0">
                  <a:solidFill>
                    <a:schemeClr val="tx1"/>
                  </a:solidFill>
                </a:rPr>
                <a:t> &amp; Details</a:t>
              </a:r>
              <a:endParaRPr lang="en-US" sz="1800" kern="1200" spc="1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385F84-8A4C-4695-9ED4-A0C80615E86C}"/>
                </a:ext>
              </a:extLst>
            </p:cNvPr>
            <p:cNvSpPr/>
            <p:nvPr/>
          </p:nvSpPr>
          <p:spPr>
            <a:xfrm>
              <a:off x="10754980" y="2195714"/>
              <a:ext cx="97595" cy="103595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378CBA-76B5-4337-BE88-4FF534162918}"/>
                </a:ext>
              </a:extLst>
            </p:cNvPr>
            <p:cNvSpPr/>
            <p:nvPr/>
          </p:nvSpPr>
          <p:spPr>
            <a:xfrm>
              <a:off x="4114281" y="2195698"/>
              <a:ext cx="107512" cy="103591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333365-BB16-4E12-94F4-248353AB8F55}"/>
                </a:ext>
              </a:extLst>
            </p:cNvPr>
            <p:cNvSpPr/>
            <p:nvPr/>
          </p:nvSpPr>
          <p:spPr>
            <a:xfrm rot="21434327">
              <a:off x="2018651" y="2183498"/>
              <a:ext cx="107512" cy="103591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5901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94278F-BBE1-4D62-8038-1FE9C98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543" y="608695"/>
            <a:ext cx="6172412" cy="1031927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13" name="Picture Placeholder 12" descr="Digital Graph screen reflection">
            <a:extLst>
              <a:ext uri="{FF2B5EF4-FFF2-40B4-BE49-F238E27FC236}">
                <a16:creationId xmlns:a16="http://schemas.microsoft.com/office/drawing/2014/main" id="{FD008D2D-DCC4-47D7-9308-F53E3DC8BA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311339"/>
            <a:ext cx="4613544" cy="2241520"/>
          </a:xfrm>
        </p:spPr>
      </p:pic>
      <p:pic>
        <p:nvPicPr>
          <p:cNvPr id="8" name="Picture Placeholder 7" descr="Conference Room">
            <a:extLst>
              <a:ext uri="{FF2B5EF4-FFF2-40B4-BE49-F238E27FC236}">
                <a16:creationId xmlns:a16="http://schemas.microsoft.com/office/drawing/2014/main" id="{13908DB8-E92A-433D-BC79-CFD872B072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613572"/>
            <a:ext cx="4613544" cy="2241520"/>
          </a:xfr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7A34B0D-1722-4024-BC6E-2A411B0A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DB2E64-AD14-44FE-948F-FCBEC63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 descr="A picture containing indoor, floor, building&#10;&#10;Description automatically generated">
            <a:extLst>
              <a:ext uri="{FF2B5EF4-FFF2-40B4-BE49-F238E27FC236}">
                <a16:creationId xmlns:a16="http://schemas.microsoft.com/office/drawing/2014/main" id="{06BCEAB2-CA1C-49CA-AEEA-D49052E130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65" t="118" b="1"/>
          <a:stretch/>
        </p:blipFill>
        <p:spPr>
          <a:xfrm>
            <a:off x="0" y="4597671"/>
            <a:ext cx="2914317" cy="2273322"/>
          </a:xfrm>
          <a:prstGeom prst="rect">
            <a:avLst/>
          </a:prstGeom>
        </p:spPr>
      </p:pic>
      <p:pic>
        <p:nvPicPr>
          <p:cNvPr id="12" name="Picture 11" descr="A picture containing indoor, dirty, device, old&#10;&#10;Description automatically generated">
            <a:extLst>
              <a:ext uri="{FF2B5EF4-FFF2-40B4-BE49-F238E27FC236}">
                <a16:creationId xmlns:a16="http://schemas.microsoft.com/office/drawing/2014/main" id="{915ED41E-CDC2-492A-BFDF-8B05EAE7A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298" y="4597671"/>
            <a:ext cx="1695246" cy="2260329"/>
          </a:xfrm>
          <a:prstGeom prst="rect">
            <a:avLst/>
          </a:prstGeom>
        </p:spPr>
      </p:pic>
      <p:pic>
        <p:nvPicPr>
          <p:cNvPr id="14" name="Picture 13" descr="A picture containing indoor, floor, room, ceiling&#10;&#10;Description automatically generated">
            <a:extLst>
              <a:ext uri="{FF2B5EF4-FFF2-40B4-BE49-F238E27FC236}">
                <a16:creationId xmlns:a16="http://schemas.microsoft.com/office/drawing/2014/main" id="{5736EACF-86D2-483F-A4FB-E1542A895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4613543" cy="2249319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DF987CF-EBA7-494F-A4D9-3DE3B0A11C48}"/>
              </a:ext>
            </a:extLst>
          </p:cNvPr>
          <p:cNvSpPr txBox="1">
            <a:spLocks/>
          </p:cNvSpPr>
          <p:nvPr/>
        </p:nvSpPr>
        <p:spPr>
          <a:xfrm>
            <a:off x="5197307" y="1706761"/>
            <a:ext cx="6429834" cy="402107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a Service Request?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NOT a Service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Why do I have to use Maximo?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Service Request Categories.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by step how to enter a Service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2" name="Picture Placeholder 31" descr="Two people working on a laptop and tablet with graphs and tables ">
            <a:extLst>
              <a:ext uri="{FF2B5EF4-FFF2-40B4-BE49-F238E27FC236}">
                <a16:creationId xmlns:a16="http://schemas.microsoft.com/office/drawing/2014/main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23" y="4941"/>
            <a:ext cx="5333977" cy="3392053"/>
          </a:xfrm>
        </p:spPr>
      </p:pic>
      <p:pic>
        <p:nvPicPr>
          <p:cNvPr id="30" name="Picture Placeholder 29" descr="Office Stairs, hanging lights">
            <a:extLst>
              <a:ext uri="{FF2B5EF4-FFF2-40B4-BE49-F238E27FC236}">
                <a16:creationId xmlns:a16="http://schemas.microsoft.com/office/drawing/2014/main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712" y="3461002"/>
            <a:ext cx="5728215" cy="339699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4481560"/>
            <a:ext cx="4162319" cy="228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9" descr="A large empty room&#10;&#10;Description automatically generated">
            <a:extLst>
              <a:ext uri="{FF2B5EF4-FFF2-40B4-BE49-F238E27FC236}">
                <a16:creationId xmlns:a16="http://schemas.microsoft.com/office/drawing/2014/main" id="{5F71A7D0-664C-4929-9D5D-1A439608A7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2" r="8498"/>
          <a:stretch/>
        </p:blipFill>
        <p:spPr>
          <a:xfrm>
            <a:off x="1060313" y="3461002"/>
            <a:ext cx="5728215" cy="33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Examples of Service Request Categories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188D3-E97C-4E64-AEC5-BA2CE083B7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889387" y="1546047"/>
            <a:ext cx="6054588" cy="376590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BIOMED</a:t>
            </a:r>
          </a:p>
          <a:p>
            <a:pPr algn="ctr"/>
            <a:r>
              <a:rPr lang="en-US" dirty="0"/>
              <a:t>Carpentry</a:t>
            </a:r>
          </a:p>
          <a:p>
            <a:pPr algn="ctr"/>
            <a:r>
              <a:rPr lang="en-US" dirty="0"/>
              <a:t>Electric </a:t>
            </a:r>
          </a:p>
          <a:p>
            <a:pPr algn="ctr"/>
            <a:r>
              <a:rPr lang="en-US" dirty="0"/>
              <a:t>Electronics</a:t>
            </a:r>
          </a:p>
          <a:p>
            <a:pPr algn="ctr"/>
            <a:r>
              <a:rPr lang="en-US" dirty="0"/>
              <a:t>Environmental Programs Services </a:t>
            </a:r>
          </a:p>
          <a:p>
            <a:pPr algn="ctr"/>
            <a:r>
              <a:rPr lang="en-US" dirty="0"/>
              <a:t>Grounds</a:t>
            </a:r>
          </a:p>
          <a:p>
            <a:pPr algn="ctr"/>
            <a:r>
              <a:rPr lang="en-US" dirty="0"/>
              <a:t>Interior Design</a:t>
            </a:r>
          </a:p>
          <a:p>
            <a:pPr algn="ctr"/>
            <a:r>
              <a:rPr lang="en-US" dirty="0"/>
              <a:t>Plumbing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BIOMED Service Request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188D3-E97C-4E64-AEC5-BA2CE083B7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89459" y="1321226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483D8-EA65-4964-99D7-AF7C1B80C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89459" y="1843735"/>
            <a:ext cx="9813081" cy="3029446"/>
          </a:xfrm>
        </p:spPr>
        <p:txBody>
          <a:bodyPr>
            <a:noAutofit/>
          </a:bodyPr>
          <a:lstStyle/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Evoqua water system has a slow leak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Medica 15 water system crack in fitting leaking, cast cutter (filter changed &amp; sticker)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Pulse ox broken off inside of plug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Olympus CYF failed leak test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Blood pressure cuff worn rubber needs repair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Oxygen cable shows error message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Broken WOW scanner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Demand button on PCA Pump not lighting up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Slit table wobbles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Calibrate stand up scale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 (ceiling) lift isn’t working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Printer not printing on cassette (if it’s piece of medical equipment)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MAW cart med display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 camera down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Replace lift battery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Carpentry Service Requests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8782F83-2EF3-47DB-9F7D-136C11CDDB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89459" y="1260266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1074800-E9C2-4D60-9282-330FE93FB746}"/>
              </a:ext>
            </a:extLst>
          </p:cNvPr>
          <p:cNvSpPr txBox="1">
            <a:spLocks/>
          </p:cNvSpPr>
          <p:nvPr/>
        </p:nvSpPr>
        <p:spPr>
          <a:xfrm>
            <a:off x="1189459" y="1681175"/>
            <a:ext cx="9813081" cy="302944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Door will not latch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 cracked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 Desk Requests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Locks not operating properly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Doorstop Missing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 mount requests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Penetration in drywall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Paint repair needed in patient room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Floor Tile damaged/missing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 does not lock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 desk damaged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Remove overhead storage bin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 table for event display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 moving crate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88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Electric Service Request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A062D5C8-8EBD-441C-99F5-7AF868A99182}"/>
              </a:ext>
            </a:extLst>
          </p:cNvPr>
          <p:cNvSpPr txBox="1">
            <a:spLocks/>
          </p:cNvSpPr>
          <p:nvPr/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2523AB6-53DC-45A7-BA04-150EEE3CFE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7773" y="1442871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46E400F-77D0-4D3D-9958-AE97B2D8A07C}"/>
              </a:ext>
            </a:extLst>
          </p:cNvPr>
          <p:cNvSpPr txBox="1">
            <a:spLocks/>
          </p:cNvSpPr>
          <p:nvPr/>
        </p:nvSpPr>
        <p:spPr>
          <a:xfrm>
            <a:off x="831847" y="1954327"/>
            <a:ext cx="9813081" cy="302944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Outlet missing cover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Personally owned electronic device inspections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Outlet modifications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 outages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Tripped circuits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cord requests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Ethernet outlets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 smell, or blown fuses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damaged wiring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lightbulb replacement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Fire hazards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5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Electronics Service Request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FF9BEB0-2E1B-4431-92D3-97BD53218A8D}"/>
              </a:ext>
            </a:extLst>
          </p:cNvPr>
          <p:cNvSpPr txBox="1">
            <a:spLocks/>
          </p:cNvSpPr>
          <p:nvPr/>
        </p:nvSpPr>
        <p:spPr>
          <a:xfrm>
            <a:off x="1214419" y="2402704"/>
            <a:ext cx="4727735" cy="302944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call,</a:t>
            </a:r>
          </a:p>
          <a:p>
            <a:r>
              <a:rPr lang="en-US" sz="1800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 guard, </a:t>
            </a:r>
          </a:p>
          <a:p>
            <a:r>
              <a:rPr lang="en-US" sz="1800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system, </a:t>
            </a:r>
          </a:p>
          <a:p>
            <a:r>
              <a:rPr lang="en-US" sz="1800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TV issues </a:t>
            </a:r>
          </a:p>
          <a:p>
            <a:r>
              <a:rPr lang="en-US" sz="1800" spc="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system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7FE3686D-80AF-4AE7-A4A9-53034BE85A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14418" y="1778426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392002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364" y="91440"/>
            <a:ext cx="6457717" cy="1580890"/>
          </a:xfrm>
        </p:spPr>
        <p:txBody>
          <a:bodyPr>
            <a:normAutofit/>
          </a:bodyPr>
          <a:lstStyle/>
          <a:p>
            <a:r>
              <a:rPr lang="en-US" sz="4000" u="sng" dirty="0"/>
              <a:t>Introduction</a:t>
            </a:r>
          </a:p>
        </p:txBody>
      </p:sp>
      <p:pic>
        <p:nvPicPr>
          <p:cNvPr id="16" name="Picture Placeholder 15" descr="Graph, tables and charts">
            <a:extLst>
              <a:ext uri="{FF2B5EF4-FFF2-40B4-BE49-F238E27FC236}">
                <a16:creationId xmlns:a16="http://schemas.microsoft.com/office/drawing/2014/main" id="{E1DA0A58-7C3B-4F53-80D8-6355E31465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61004"/>
            <a:ext cx="4613547" cy="3396996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918" y="2353586"/>
            <a:ext cx="6457717" cy="3767496"/>
          </a:xfrm>
        </p:spPr>
        <p:txBody>
          <a:bodyPr/>
          <a:lstStyle/>
          <a:p>
            <a:r>
              <a:rPr lang="en-US" dirty="0"/>
              <a:t> ​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 descr="A picture containing indoor, ceiling, empty&#10;&#10;Description automatically generated">
            <a:extLst>
              <a:ext uri="{FF2B5EF4-FFF2-40B4-BE49-F238E27FC236}">
                <a16:creationId xmlns:a16="http://schemas.microsoft.com/office/drawing/2014/main" id="{43AEDA69-DCD8-46C6-A4BA-80FB0156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13547" cy="3401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742A0E-DFE9-4F0D-A777-019143B988ED}"/>
              </a:ext>
            </a:extLst>
          </p:cNvPr>
          <p:cNvSpPr txBox="1"/>
          <p:nvPr/>
        </p:nvSpPr>
        <p:spPr>
          <a:xfrm>
            <a:off x="5091364" y="1814016"/>
            <a:ext cx="60946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relate to a clinical mindset, think of a Service Request as a consult/referral from your Primary Care doctor. 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“Issue” would require a referral to a specialty clinic (in this case think of the “Maximo Service Request” as the consult, and the different shops as the various specialty clinics).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request needs to be separate and documented to ensure the “issue” is resolved by a subject matter expert in their field; then tracked to ensure issue resolution and customer satisfaction. </a:t>
            </a:r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8178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Grounds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5DACC86-9A4F-472B-B948-250A49902AFC}"/>
              </a:ext>
            </a:extLst>
          </p:cNvPr>
          <p:cNvSpPr txBox="1">
            <a:spLocks/>
          </p:cNvSpPr>
          <p:nvPr/>
        </p:nvSpPr>
        <p:spPr>
          <a:xfrm>
            <a:off x="1214419" y="2402704"/>
            <a:ext cx="4727735" cy="302944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removal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mitigation 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area related issues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up-keep of Facility Grounds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D8F392B8-73CA-4309-8748-09301E67C6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14418" y="1778426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11269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Interior Design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755A5FD4-5E29-491C-B2A9-0D5712B43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89459" y="1493946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EFD38C9-CB3F-4D9E-BC22-06CDBD6F40C0}"/>
              </a:ext>
            </a:extLst>
          </p:cNvPr>
          <p:cNvSpPr txBox="1">
            <a:spLocks/>
          </p:cNvSpPr>
          <p:nvPr/>
        </p:nvSpPr>
        <p:spPr>
          <a:xfrm>
            <a:off x="1189459" y="2042174"/>
            <a:ext cx="9813081" cy="302944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Office Furniture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 layout Modification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 Use modification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Ordering New White Board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Order specific replacement furniture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Repaint Room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Renovations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Calander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Boards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Carpet requests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Flooring requests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4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Plumbing Service Request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419A21-9A85-49F7-9344-9D779C09C23D}"/>
              </a:ext>
            </a:extLst>
          </p:cNvPr>
          <p:cNvSpPr txBox="1">
            <a:spLocks/>
          </p:cNvSpPr>
          <p:nvPr/>
        </p:nvSpPr>
        <p:spPr>
          <a:xfrm>
            <a:off x="985819" y="2088379"/>
            <a:ext cx="4727735" cy="302944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Plumbing Leaks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Faucets that will not turn off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Overflowing toilets, urinals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leaks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Sewer/Gas Odors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Sinks</a:t>
            </a:r>
          </a:p>
          <a:p>
            <a:r>
              <a:rPr lang="en-US" sz="18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water fountains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7BE4FCFD-4AAD-49F1-A5F1-D25EC1B2E6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85819" y="1536509"/>
            <a:ext cx="4727735" cy="465155"/>
          </a:xfrm>
        </p:spPr>
        <p:txBody>
          <a:bodyPr>
            <a:noAutofit/>
          </a:bodyPr>
          <a:lstStyle/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429342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6914" y="1442831"/>
            <a:ext cx="3970522" cy="2528515"/>
          </a:xfrm>
        </p:spPr>
        <p:txBody>
          <a:bodyPr>
            <a:normAutofit/>
          </a:bodyPr>
          <a:lstStyle/>
          <a:p>
            <a:r>
              <a:rPr lang="en-US" sz="4000" dirty="0"/>
              <a:t>What is a Service Request?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038021"/>
            <a:ext cx="3806919" cy="1741404"/>
          </a:xfrm>
        </p:spPr>
        <p:txBody>
          <a:bodyPr>
            <a:normAutofit/>
          </a:bodyPr>
          <a:lstStyle/>
          <a:p>
            <a:r>
              <a:rPr lang="en-US" sz="2000" dirty="0"/>
              <a:t>Why does my service have to enter one?</a:t>
            </a:r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95509"/>
            <a:ext cx="7519932" cy="4176882"/>
          </a:xfrm>
        </p:spPr>
      </p:pic>
      <p:pic>
        <p:nvPicPr>
          <p:cNvPr id="6" name="Picture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80AEE028-0BC7-4AA4-A52E-8FCF6D64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" y="1206230"/>
            <a:ext cx="7529460" cy="49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What is a Service Request?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D188D3-E97C-4E64-AEC5-BA2CE083B7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3542" y="1298378"/>
            <a:ext cx="6337808" cy="46515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Service Request (SR) IS: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FE1B0-9E5F-4C60-B1BF-E3D551ED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14" y="1919570"/>
            <a:ext cx="10674131" cy="218845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Repair of a facility or infrastructure item. (“something’s broke, come fix it”)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for a small facility modification. (“I need something new or changed”)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(not everything can be approved)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request for one shop (can’t combine multiple crafts) (think like a consult)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5323631-6398-4B27-ACC0-722BBDE79356}"/>
              </a:ext>
            </a:extLst>
          </p:cNvPr>
          <p:cNvSpPr txBox="1">
            <a:spLocks/>
          </p:cNvSpPr>
          <p:nvPr/>
        </p:nvSpPr>
        <p:spPr>
          <a:xfrm>
            <a:off x="596391" y="3770677"/>
            <a:ext cx="6071109" cy="46515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None/>
              <a:defRPr sz="20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Service Request is NOT...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84D697F-4753-417F-9A66-A27ED6A063BF}"/>
              </a:ext>
            </a:extLst>
          </p:cNvPr>
          <p:cNvSpPr txBox="1">
            <a:spLocks/>
          </p:cNvSpPr>
          <p:nvPr/>
        </p:nvSpPr>
        <p:spPr>
          <a:xfrm>
            <a:off x="653542" y="4256802"/>
            <a:ext cx="13214858" cy="1769009"/>
          </a:xfrm>
          <a:prstGeom prst="rect">
            <a:avLst/>
          </a:prstGeom>
        </p:spPr>
        <p:txBody>
          <a:bodyPr vert="horz" lIns="109728" tIns="109728" rIns="109728" bIns="91440" numCol="1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Anything more than small facility changes or changes in function </a:t>
            </a:r>
          </a:p>
          <a:p>
            <a:pPr marL="0" lvl="0" indent="0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(refer to SCRIPT Project Request process)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Anything regarding OI&amp;T (submit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trouble ticket)</a:t>
            </a:r>
          </a:p>
          <a:p>
            <a:pPr lvl="3" indent="0" defTabSz="4889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OI&amp;T related issues, equipment requests, application access, and all phone related issues </a:t>
            </a:r>
          </a:p>
          <a:p>
            <a:pPr marL="171450" lvl="0" indent="-171450" algn="l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Why do I have to enter it in Maximo?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4818E9-4459-4052-A157-BAEE61330BF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3057" y="1388891"/>
            <a:ext cx="5539531" cy="1066512"/>
          </a:xfrm>
        </p:spPr>
        <p:txBody>
          <a:bodyPr>
            <a:noAutofit/>
          </a:bodyPr>
          <a:lstStyle/>
          <a:p>
            <a:r>
              <a:rPr lang="en-US" dirty="0"/>
              <a:t>How does Maximo help FMS?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483D8-EA65-4964-99D7-AF7C1B80C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8203" y="1922147"/>
            <a:ext cx="6948883" cy="1668341"/>
          </a:xfrm>
        </p:spPr>
        <p:txBody>
          <a:bodyPr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Maximo helps us track ownership, progress, and completion.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Maximo helps us collect data on the health of our facility.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Maximo helps us document for audits, TJC, inspections, etc.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FMS Completes ~25,000 work orders/year.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7044269-B41A-4FB3-97A7-391C80557D4D}"/>
              </a:ext>
            </a:extLst>
          </p:cNvPr>
          <p:cNvSpPr txBox="1">
            <a:spLocks/>
          </p:cNvSpPr>
          <p:nvPr/>
        </p:nvSpPr>
        <p:spPr>
          <a:xfrm>
            <a:off x="148203" y="3516958"/>
            <a:ext cx="5539531" cy="1066512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None/>
              <a:defRPr sz="20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does Maximo help me?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E6988ED-0011-46E0-90EA-C428BE305107}"/>
              </a:ext>
            </a:extLst>
          </p:cNvPr>
          <p:cNvSpPr txBox="1">
            <a:spLocks/>
          </p:cNvSpPr>
          <p:nvPr/>
        </p:nvSpPr>
        <p:spPr>
          <a:xfrm>
            <a:off x="148202" y="4050214"/>
            <a:ext cx="9683695" cy="1066512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283464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  <a:defRPr sz="16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Maximo helps you get the right SME to fix your issue (just like a consult)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Maximo documents issues for your records and ours. (helpful for TJC, audits, and inspections)</a:t>
            </a:r>
          </a:p>
        </p:txBody>
      </p:sp>
    </p:spTree>
    <p:extLst>
      <p:ext uri="{BB962C8B-B14F-4D97-AF65-F5344CB8AC3E}">
        <p14:creationId xmlns:p14="http://schemas.microsoft.com/office/powerpoint/2010/main" val="374383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8C0F62-9551-4822-9F73-B10AB671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/>
          <a:lstStyle/>
          <a:p>
            <a:r>
              <a:rPr lang="en-US" dirty="0"/>
              <a:t>Service Request Volume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DD3195E-7B1B-4AC6-8706-3E0DE49F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2BC6C3-62B7-4FA4-B90C-524369CA2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990852"/>
              </p:ext>
            </p:extLst>
          </p:nvPr>
        </p:nvGraphicFramePr>
        <p:xfrm>
          <a:off x="2777921" y="2369403"/>
          <a:ext cx="6636158" cy="439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08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Placeholder 55" descr="Building Skyline">
            <a:extLst>
              <a:ext uri="{FF2B5EF4-FFF2-40B4-BE49-F238E27FC236}">
                <a16:creationId xmlns:a16="http://schemas.microsoft.com/office/drawing/2014/main" id="{8151A96E-A066-4899-8E11-03CDD28C55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1B3AD758-B43F-43DC-8A29-B21D2FA5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5" y="1095508"/>
            <a:ext cx="4606535" cy="4774350"/>
          </a:xfrm>
        </p:spPr>
        <p:txBody>
          <a:bodyPr anchor="b">
            <a:noAutofit/>
          </a:bodyPr>
          <a:lstStyle/>
          <a:p>
            <a:r>
              <a:rPr lang="en-US" dirty="0"/>
              <a:t>Step by step, how to create a Service Request.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D194642-A6DF-44F2-AADD-B91BD7DF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4BF5207B-DCE0-4C8D-BC19-B3B495A8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CCD3357-E9A1-4B6C-ACE7-EBAE9E70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1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35702-D252-448C-B19A-B3316C4F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/>
          <a:p>
            <a:r>
              <a:rPr lang="en-US" dirty="0"/>
              <a:t>What if I’m not in Maximo?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483D8-EA65-4964-99D7-AF7C1B80C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935" y="1712597"/>
            <a:ext cx="7852797" cy="382064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send an Email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Robert.Lewis2@va.gov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Robert (Todd) Lewis requesting Access to Maximo.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also CC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janice.shank@va.gov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Hillary.Robertson@va.gov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ensure you are added to the system.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ensure your service has adequate access to Maximo based off the shift schedule, and the unique needs of your Service.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33E7CD9-5271-46B0-BE9D-C03F6CFC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6335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Shoji design</Template>
  <TotalTime>5292</TotalTime>
  <Words>1405</Words>
  <Application>Microsoft Office PowerPoint</Application>
  <PresentationFormat>Widescreen</PresentationFormat>
  <Paragraphs>268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Meiryo</vt:lpstr>
      <vt:lpstr>Arial</vt:lpstr>
      <vt:lpstr>Calibri</vt:lpstr>
      <vt:lpstr>Corbel</vt:lpstr>
      <vt:lpstr>Times New Roman</vt:lpstr>
      <vt:lpstr>ShojiVTI</vt:lpstr>
      <vt:lpstr>How to enter a service request</vt:lpstr>
      <vt:lpstr>Agenda</vt:lpstr>
      <vt:lpstr>Introduction</vt:lpstr>
      <vt:lpstr>What is a Service Request?</vt:lpstr>
      <vt:lpstr>What is a Service Request?</vt:lpstr>
      <vt:lpstr>Why do I have to enter it in Maximo?</vt:lpstr>
      <vt:lpstr>Service Request Volume</vt:lpstr>
      <vt:lpstr>Step by step, how to create a Service Request.</vt:lpstr>
      <vt:lpstr>What if I’m not in Maximo?</vt:lpstr>
      <vt:lpstr>Where do I go to access Maximo?</vt:lpstr>
      <vt:lpstr>Ensure you click VA Service User Tab to begin.</vt:lpstr>
      <vt:lpstr>Select Create Service Request</vt:lpstr>
      <vt:lpstr>Ensure to Enter Asset # or Room #</vt:lpstr>
      <vt:lpstr>Select Department: FM, EPS or HTM</vt:lpstr>
      <vt:lpstr>Summary</vt:lpstr>
      <vt:lpstr>Details</vt:lpstr>
      <vt:lpstr>Attach Pictures</vt:lpstr>
      <vt:lpstr>When is a realistic timeframe I can expect my Service Request to be completed by?</vt:lpstr>
      <vt:lpstr>Priority</vt:lpstr>
      <vt:lpstr>Submit</vt:lpstr>
      <vt:lpstr>My SR got Closed but Nothing Happened?</vt:lpstr>
      <vt:lpstr>Service Request Process Summary</vt:lpstr>
      <vt:lpstr>Summary</vt:lpstr>
      <vt:lpstr>THANK YOU</vt:lpstr>
      <vt:lpstr>Examples of Service Request Categories</vt:lpstr>
      <vt:lpstr>BIOMED Service Request</vt:lpstr>
      <vt:lpstr>Carpentry Service Requests</vt:lpstr>
      <vt:lpstr>Electric Service Request</vt:lpstr>
      <vt:lpstr>Electronics Service Request</vt:lpstr>
      <vt:lpstr>Grounds</vt:lpstr>
      <vt:lpstr>Interior Design</vt:lpstr>
      <vt:lpstr>Plumbing Service Request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Robertson, Hillary M.</dc:creator>
  <cp:lastModifiedBy>Basmajian, Christine</cp:lastModifiedBy>
  <cp:revision>121</cp:revision>
  <dcterms:created xsi:type="dcterms:W3CDTF">2021-12-03T15:26:13Z</dcterms:created>
  <dcterms:modified xsi:type="dcterms:W3CDTF">2022-01-06T17:04:52Z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